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58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ella Cindy" initials="CC" lastIdx="1" clrIdx="0">
    <p:extLst>
      <p:ext uri="{19B8F6BF-5375-455C-9EA6-DF929625EA0E}">
        <p15:presenceInfo xmlns:p15="http://schemas.microsoft.com/office/powerpoint/2012/main" userId="db34b31f690c69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D9F9-EC56-4041-BB1A-06EA48BC1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6687D-4150-4DEA-AD3B-0877C0C48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2B897-D7FD-4C07-AE03-81B6599D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8A40F-23D0-4FD5-9836-6690A5F78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F9C88-30C8-4836-BD02-16527817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015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80DA6-01D6-4047-B6CB-31AAAD49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1C0ED-F304-487F-A5B0-8D03F5AB8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72E70-2F4F-4BEB-8057-AFB718FA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55EDB-046C-4274-9132-2403B13C4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151BF-DB4C-43F0-B146-45FB057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468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AAB25-3648-4C34-9579-884C5681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ED36B-B101-4740-875B-DBECCD21E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8E11-6E98-4FA0-8277-DA8F05006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7A971-F7C2-4031-AD56-F2AC94C1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04AE1-22A7-44C8-A786-A6F1E5464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7678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24E8-2368-42A3-9225-74C9A5FD4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176B9-A4F4-405E-9AA3-CE9E26CB9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03373-ECBC-4CFB-94F6-772D0EE4F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A9E5A-4AC1-4C8A-8AC1-6F44A8C68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F2893-F02F-47B7-9C2D-875322D5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4EA49-A99B-4604-97D6-9906E7B99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5582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3190-18F0-4773-AAD1-B164DDCB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18E0E-E10C-44B6-A36D-5222DC7FB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C33C6-AF73-4B0F-823D-A9E1C2476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EED075-B4BE-4C92-84E9-8134CD4108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21416-0E4D-4868-8359-52174F4F9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89295-BE8D-4F27-B453-4634F6D8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0D5E42-FFE8-444E-9014-D88BB90C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AE4BC3-EA3D-4292-A0DF-110ED3508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352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6F3F-9AB5-4F07-9EA5-28F04BCD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37732-2901-44AD-982F-26D905FD6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AA82F-7ACB-460B-B7AB-9F4087F1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A4DEE-21BE-4B3C-BCB2-721DCDE5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077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46744-041F-4ABB-BA5D-2E3FB9FBB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99B22F-6F5E-4D38-952D-B6792D6D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EBF29-34C0-413F-B699-E79FDE15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378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445A1-C16D-4992-9288-FA25889C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6C58-EDED-4D3D-9209-63021FD3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70188-3623-4FED-96F4-94894D2F8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78C31-FAAE-4ED8-AAA2-9D9010A0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6FBFA-9BC9-4D32-9BF8-2900DB7BE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F3595-E313-4452-A3BB-7EF0764D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036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240C-0FCB-49E3-8196-7B7318EF8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818502-079F-41A5-93EF-EF6F7FA7D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CD401-4979-43E6-B751-69308D135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300BD-1A93-487C-8B63-19F78660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22559-8924-4E7D-8627-FD1FEA29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A2E7F-2778-461A-880C-2BCD1BD1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363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8DBD9-985E-42B9-A1F2-97E5766A8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BABDA-0C9B-4DAE-886D-96EE162FE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5719B-A53E-4ABC-A8D9-F3AF1995B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03B8C-93B4-45F0-AB72-45D10463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4626-C820-45BE-BF29-844E3FEA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163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CEC7A2-5A6E-48F3-9D92-2CBF00922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68D08B-3AB7-4F8B-9AAD-06DB60230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6A4A5-58CD-430D-B47B-30EC5537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82EF0-E1C5-4A58-A4EB-DF3D0E92D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BE419-B32E-4D04-9462-21F99096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537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EDD4E-B273-417A-92CD-128B03FA7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40F3F-4C70-4522-9C88-51EFE0630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1DE89-41AB-42DC-9547-D6EBFEAF5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755D5-ED67-494B-89EA-51B268E8F216}" type="datetimeFigureOut">
              <a:rPr lang="en-ID" smtClean="0"/>
              <a:t>11/08/2020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A7E61-C623-43D2-AD9D-126C6252B1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53C16-6912-4042-B38B-6B5897E14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B117B-728F-43BB-8716-FB4D2687D9E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554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228DEB-14CE-4BF0-BE58-905A34463DF9}"/>
              </a:ext>
            </a:extLst>
          </p:cNvPr>
          <p:cNvSpPr/>
          <p:nvPr/>
        </p:nvSpPr>
        <p:spPr>
          <a:xfrm>
            <a:off x="1524000" y="808385"/>
            <a:ext cx="9316278" cy="473102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39E46-0886-4275-8BD9-EFF30A10A0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err="1">
                <a:solidFill>
                  <a:schemeClr val="accent5">
                    <a:lumMod val="50000"/>
                  </a:schemeClr>
                </a:solidFill>
              </a:rPr>
              <a:t>Tugas</a:t>
            </a:r>
            <a:r>
              <a:rPr lang="en-US" sz="7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7200" dirty="0" err="1">
                <a:solidFill>
                  <a:schemeClr val="accent5">
                    <a:lumMod val="50000"/>
                  </a:schemeClr>
                </a:solidFill>
              </a:rPr>
              <a:t>Prakarya</a:t>
            </a:r>
            <a:br>
              <a:rPr lang="en-US" sz="7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7200" dirty="0">
                <a:solidFill>
                  <a:schemeClr val="accent5">
                    <a:lumMod val="50000"/>
                  </a:schemeClr>
                </a:solidFill>
              </a:rPr>
              <a:t>Christella Cindy W</a:t>
            </a:r>
            <a:endParaRPr lang="en-ID" sz="7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BACD7-6DCF-4EE4-9A97-A8E0652F5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3941"/>
            <a:ext cx="9144000" cy="1655762"/>
          </a:xfrm>
        </p:spPr>
        <p:txBody>
          <a:bodyPr>
            <a:normAutofit/>
          </a:bodyPr>
          <a:lstStyle/>
          <a:p>
            <a:r>
              <a:rPr lang="en-US" sz="5400" dirty="0"/>
              <a:t>9E/ 08</a:t>
            </a:r>
            <a:endParaRPr lang="en-ID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B0B16-A2DE-41DC-8B04-1407332876F9}"/>
              </a:ext>
            </a:extLst>
          </p:cNvPr>
          <p:cNvSpPr/>
          <p:nvPr/>
        </p:nvSpPr>
        <p:spPr>
          <a:xfrm>
            <a:off x="4651513" y="490332"/>
            <a:ext cx="2796209" cy="6957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97783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5893C8-BB50-4D40-946C-5692306B7D09}"/>
              </a:ext>
            </a:extLst>
          </p:cNvPr>
          <p:cNvGrpSpPr/>
          <p:nvPr/>
        </p:nvGrpSpPr>
        <p:grpSpPr>
          <a:xfrm>
            <a:off x="4260574" y="583096"/>
            <a:ext cx="3611217" cy="1080569"/>
            <a:chOff x="4260574" y="583096"/>
            <a:chExt cx="3611217" cy="1080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DAF8DC0-5812-469F-A23D-905CED774E5F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5FF2D61-A715-4DBC-928C-A5E2BC1305D5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2EC343-B05C-42D1-BDFC-F8D9BD12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764C2-EC8A-4C4B-8817-872D5EF3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err="1"/>
              <a:t>Tuliskan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-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Jerbung</a:t>
            </a:r>
            <a:r>
              <a:rPr lang="en-US" dirty="0"/>
              <a:t>, </a:t>
            </a:r>
            <a:r>
              <a:rPr lang="en-US" dirty="0" err="1"/>
              <a:t>Udang</a:t>
            </a:r>
            <a:r>
              <a:rPr lang="en-US" dirty="0"/>
              <a:t> Flower,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Windu</a:t>
            </a:r>
            <a:r>
              <a:rPr lang="en-US" dirty="0"/>
              <a:t>,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Cokong</a:t>
            </a:r>
            <a:r>
              <a:rPr lang="en-US" dirty="0"/>
              <a:t>/ </a:t>
            </a:r>
            <a:r>
              <a:rPr lang="en-US" dirty="0" err="1"/>
              <a:t>Tokal</a:t>
            </a:r>
            <a:r>
              <a:rPr lang="en-US" dirty="0"/>
              <a:t>,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Dogol</a:t>
            </a:r>
            <a:r>
              <a:rPr lang="en-US" dirty="0"/>
              <a:t>,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Kucing</a:t>
            </a:r>
            <a:r>
              <a:rPr lang="en-US" dirty="0"/>
              <a:t>, </a:t>
            </a:r>
            <a:r>
              <a:rPr lang="en-US" dirty="0" err="1"/>
              <a:t>Udang</a:t>
            </a:r>
            <a:r>
              <a:rPr lang="en-US" dirty="0"/>
              <a:t> Barong/ </a:t>
            </a:r>
            <a:r>
              <a:rPr lang="en-US" dirty="0" err="1"/>
              <a:t>Udang</a:t>
            </a:r>
            <a:r>
              <a:rPr lang="en-US" dirty="0"/>
              <a:t> Lobster, </a:t>
            </a:r>
            <a:r>
              <a:rPr lang="en-US" dirty="0" err="1"/>
              <a:t>Udang</a:t>
            </a:r>
            <a:r>
              <a:rPr lang="en-US" dirty="0"/>
              <a:t> </a:t>
            </a:r>
            <a:r>
              <a:rPr lang="en-US" dirty="0" err="1"/>
              <a:t>Rebon</a:t>
            </a:r>
            <a:r>
              <a:rPr lang="en-US" dirty="0"/>
              <a:t>!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err="1"/>
              <a:t>Tuliskan</a:t>
            </a:r>
            <a:r>
              <a:rPr lang="en-US" dirty="0"/>
              <a:t> minimal 5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rumput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 di Indonesia!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err="1"/>
              <a:t>Tuliskan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- </a:t>
            </a:r>
            <a:r>
              <a:rPr lang="en-US" dirty="0" err="1"/>
              <a:t>ciri</a:t>
            </a:r>
            <a:r>
              <a:rPr lang="en-US" dirty="0"/>
              <a:t> dan </a:t>
            </a:r>
            <a:r>
              <a:rPr lang="en-US" dirty="0" err="1"/>
              <a:t>kandungan</a:t>
            </a:r>
            <a:r>
              <a:rPr lang="en-US" dirty="0"/>
              <a:t> vitamin </a:t>
            </a:r>
            <a:r>
              <a:rPr lang="en-US" dirty="0" err="1"/>
              <a:t>daging</a:t>
            </a:r>
            <a:r>
              <a:rPr lang="en-US" dirty="0"/>
              <a:t> </a:t>
            </a:r>
            <a:r>
              <a:rPr lang="en-US" dirty="0" err="1"/>
              <a:t>sapi</a:t>
            </a:r>
            <a:r>
              <a:rPr lang="en-US" dirty="0"/>
              <a:t>, </a:t>
            </a:r>
            <a:r>
              <a:rPr lang="en-US" dirty="0" err="1"/>
              <a:t>kerbau</a:t>
            </a:r>
            <a:r>
              <a:rPr lang="en-US" dirty="0"/>
              <a:t>, </a:t>
            </a:r>
            <a:r>
              <a:rPr lang="en-US" dirty="0" err="1"/>
              <a:t>kambing</a:t>
            </a:r>
            <a:r>
              <a:rPr lang="en-US" dirty="0"/>
              <a:t>, dan </a:t>
            </a:r>
            <a:r>
              <a:rPr lang="en-US" dirty="0" err="1"/>
              <a:t>babi</a:t>
            </a:r>
            <a:r>
              <a:rPr lang="en-US" dirty="0"/>
              <a:t>!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69515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 advClick="0" advTm="10000">
        <p15:prstTrans prst="curtains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3ED09A-95C9-4756-9B60-8C17CCFC4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13337" y="1660421"/>
            <a:ext cx="3513897" cy="45254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786D48-6C20-4336-ABAF-872359FFFAD6}"/>
              </a:ext>
            </a:extLst>
          </p:cNvPr>
          <p:cNvSpPr txBox="1"/>
          <p:nvPr/>
        </p:nvSpPr>
        <p:spPr>
          <a:xfrm>
            <a:off x="6374296" y="848139"/>
            <a:ext cx="28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Hmmmm</a:t>
            </a:r>
            <a:r>
              <a:rPr lang="en-US" sz="3200" dirty="0"/>
              <a:t>…..</a:t>
            </a:r>
            <a:endParaRPr lang="en-ID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DEC90-FC27-4C0B-ACF4-CBDEE22799FE}"/>
              </a:ext>
            </a:extLst>
          </p:cNvPr>
          <p:cNvSpPr txBox="1"/>
          <p:nvPr/>
        </p:nvSpPr>
        <p:spPr>
          <a:xfrm>
            <a:off x="622852" y="2846467"/>
            <a:ext cx="3935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Kira- </a:t>
            </a:r>
            <a:r>
              <a:rPr lang="en-US" sz="2800" dirty="0" err="1"/>
              <a:t>kira</a:t>
            </a:r>
            <a:r>
              <a:rPr lang="en-US" sz="2800" dirty="0"/>
              <a:t>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ya</a:t>
            </a:r>
            <a:r>
              <a:rPr lang="en-US" sz="2800" dirty="0"/>
              <a:t> </a:t>
            </a:r>
            <a:r>
              <a:rPr lang="en-US" sz="2800" dirty="0" err="1"/>
              <a:t>jawabannya</a:t>
            </a:r>
            <a:r>
              <a:rPr lang="en-US" sz="2800" dirty="0"/>
              <a:t>???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52002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5000">
        <p:push dir="u"/>
      </p:transition>
    </mc:Choice>
    <mc:Fallback>
      <p:transition spd="slow" advClick="0" advTm="5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ADAE55F-1F7B-4580-BD09-3AB018740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2832" y="1934819"/>
            <a:ext cx="6804408" cy="35803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8564A8-8212-4876-ABA5-E3C943001E61}"/>
              </a:ext>
            </a:extLst>
          </p:cNvPr>
          <p:cNvSpPr txBox="1"/>
          <p:nvPr/>
        </p:nvSpPr>
        <p:spPr>
          <a:xfrm>
            <a:off x="6480312" y="1303045"/>
            <a:ext cx="4187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Ayo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</a:rPr>
              <a:t>kita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</a:rPr>
              <a:t>cari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</a:rPr>
              <a:t>tahu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</a:rPr>
              <a:t>bersama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!!</a:t>
            </a:r>
            <a:endParaRPr lang="en-ID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0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750" advClick="0" advTm="3000">
        <p159:morph option="byObjec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E291D1-871D-45A6-8BEC-9F9A01DB2DF5}"/>
              </a:ext>
            </a:extLst>
          </p:cNvPr>
          <p:cNvGrpSpPr/>
          <p:nvPr/>
        </p:nvGrpSpPr>
        <p:grpSpPr>
          <a:xfrm>
            <a:off x="917713" y="490330"/>
            <a:ext cx="9935817" cy="1351722"/>
            <a:chOff x="917713" y="490330"/>
            <a:chExt cx="9935817" cy="13517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A7F81A-C59F-4852-BB37-E331C75AF934}"/>
                </a:ext>
              </a:extLst>
            </p:cNvPr>
            <p:cNvSpPr/>
            <p:nvPr/>
          </p:nvSpPr>
          <p:spPr>
            <a:xfrm>
              <a:off x="917713" y="795130"/>
              <a:ext cx="9740347" cy="104692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9866EF0-6EAF-4640-AE89-D0346CF2E00E}"/>
                </a:ext>
              </a:extLst>
            </p:cNvPr>
            <p:cNvSpPr/>
            <p:nvPr/>
          </p:nvSpPr>
          <p:spPr>
            <a:xfrm>
              <a:off x="1113183" y="490330"/>
              <a:ext cx="9740347" cy="104692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C7D41F-2B7A-41B4-9C06-5133B2F8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6" y="3510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CIRI- CIRI UDANG JERBUNG</a:t>
            </a:r>
            <a:endParaRPr lang="en-ID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F17BBC-0A22-43A7-8A73-76F964BA6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90949D"/>
              </a:clrFrom>
              <a:clrTo>
                <a:srgbClr val="90949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2272057"/>
            <a:ext cx="3341860" cy="33418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309B1C-3B77-4F16-AD9B-25397CF9BD59}"/>
              </a:ext>
            </a:extLst>
          </p:cNvPr>
          <p:cNvSpPr txBox="1"/>
          <p:nvPr/>
        </p:nvSpPr>
        <p:spPr>
          <a:xfrm>
            <a:off x="4757529" y="2491409"/>
            <a:ext cx="68778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365760" algn="just">
              <a:buAutoNum type="arabicPeriod"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nama</a:t>
            </a:r>
            <a:r>
              <a:rPr lang="en-US" sz="2400" dirty="0"/>
              <a:t> lain </a:t>
            </a:r>
            <a:r>
              <a:rPr lang="en-ID" sz="2400" i="1" dirty="0"/>
              <a:t>Penaeus </a:t>
            </a:r>
            <a:r>
              <a:rPr lang="en-ID" sz="2400" i="1" dirty="0" err="1"/>
              <a:t>merguiensis</a:t>
            </a:r>
            <a:endParaRPr lang="en-US" sz="2400" i="1" dirty="0"/>
          </a:p>
          <a:p>
            <a:pPr marL="365760" indent="-365760" algn="just">
              <a:buAutoNum type="arabicPeriod"/>
            </a:pPr>
            <a:r>
              <a:rPr lang="en-US" sz="2400" dirty="0" err="1"/>
              <a:t>Disebut</a:t>
            </a:r>
            <a:r>
              <a:rPr lang="en-US" sz="2400" dirty="0"/>
              <a:t> juga </a:t>
            </a:r>
            <a:r>
              <a:rPr lang="en-US" sz="2400" dirty="0" err="1"/>
              <a:t>udang</a:t>
            </a:r>
            <a:r>
              <a:rPr lang="en-US" sz="2400" dirty="0"/>
              <a:t> </a:t>
            </a:r>
            <a:r>
              <a:rPr lang="en-US" sz="2400" dirty="0" err="1"/>
              <a:t>putih</a:t>
            </a:r>
            <a:r>
              <a:rPr lang="en-US" sz="2400" dirty="0"/>
              <a:t> “White Shrimp”</a:t>
            </a:r>
          </a:p>
          <a:p>
            <a:pPr marL="365760" indent="-365760" algn="just">
              <a:buAutoNum type="arabicPeriod"/>
            </a:pPr>
            <a:r>
              <a:rPr lang="en-US" sz="2400" dirty="0" err="1"/>
              <a:t>Kulitnya</a:t>
            </a:r>
            <a:r>
              <a:rPr lang="en-US" sz="2400" dirty="0"/>
              <a:t> </a:t>
            </a:r>
            <a:r>
              <a:rPr lang="en-US" sz="2400" dirty="0" err="1"/>
              <a:t>putih</a:t>
            </a:r>
            <a:r>
              <a:rPr lang="en-US" sz="2400" dirty="0"/>
              <a:t> dan </a:t>
            </a:r>
            <a:r>
              <a:rPr lang="en-US" sz="2400" dirty="0" err="1"/>
              <a:t>licin</a:t>
            </a:r>
            <a:r>
              <a:rPr lang="en-US" sz="2400" dirty="0"/>
              <a:t> </a:t>
            </a:r>
          </a:p>
          <a:p>
            <a:pPr marL="365760" indent="-365760" algn="just">
              <a:buAutoNum type="arabicPeriod"/>
            </a:pPr>
            <a:r>
              <a:rPr lang="en-US" sz="2400" dirty="0" err="1"/>
              <a:t>Warnanya</a:t>
            </a:r>
            <a:r>
              <a:rPr lang="en-US" sz="2400" dirty="0"/>
              <a:t> </a:t>
            </a:r>
            <a:r>
              <a:rPr lang="en-US" sz="2400" dirty="0" err="1"/>
              <a:t>putih</a:t>
            </a:r>
            <a:r>
              <a:rPr lang="en-US" sz="2400" dirty="0"/>
              <a:t> </a:t>
            </a:r>
            <a:r>
              <a:rPr lang="en-US" sz="2400" dirty="0" err="1"/>
              <a:t>kekuningan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bintik</a:t>
            </a:r>
            <a:r>
              <a:rPr lang="en-US" sz="2400" dirty="0"/>
              <a:t> </a:t>
            </a:r>
            <a:r>
              <a:rPr lang="en-US" sz="2400" dirty="0" err="1"/>
              <a:t>hijau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 </a:t>
            </a:r>
            <a:r>
              <a:rPr lang="en-US" sz="2400" dirty="0" err="1"/>
              <a:t>berwarna</a:t>
            </a:r>
            <a:r>
              <a:rPr lang="en-US" sz="2400" dirty="0"/>
              <a:t> </a:t>
            </a:r>
            <a:r>
              <a:rPr lang="en-US" sz="2400" dirty="0" err="1"/>
              <a:t>kuning</a:t>
            </a:r>
            <a:r>
              <a:rPr lang="en-US" sz="2400" dirty="0"/>
              <a:t> </a:t>
            </a:r>
            <a:r>
              <a:rPr lang="en-US" sz="2400" dirty="0" err="1"/>
              <a:t>kemerahan</a:t>
            </a:r>
            <a:endParaRPr lang="en-US" sz="2400" dirty="0"/>
          </a:p>
          <a:p>
            <a:pPr marL="365760" indent="-365760" algn="just">
              <a:buAutoNum type="arabicPeriod"/>
            </a:pP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jenis</a:t>
            </a:r>
            <a:r>
              <a:rPr lang="en-ID" sz="2400" dirty="0"/>
              <a:t>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jerbung</a:t>
            </a:r>
            <a:r>
              <a:rPr lang="en-ID" sz="2400" dirty="0"/>
              <a:t>, </a:t>
            </a:r>
            <a:r>
              <a:rPr lang="en-ID" sz="2400" dirty="0" err="1"/>
              <a:t>antara</a:t>
            </a:r>
            <a:r>
              <a:rPr lang="en-ID" sz="2400" dirty="0"/>
              <a:t> lain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peci</a:t>
            </a:r>
            <a:r>
              <a:rPr lang="en-ID" sz="2400" dirty="0"/>
              <a:t>, </a:t>
            </a:r>
            <a:r>
              <a:rPr lang="en-ID" sz="2400" dirty="0" err="1"/>
              <a:t>udang</a:t>
            </a:r>
            <a:r>
              <a:rPr lang="en-ID" sz="2400" dirty="0"/>
              <a:t> bamboo, dan </a:t>
            </a:r>
            <a:r>
              <a:rPr lang="en-ID" sz="2400" dirty="0" err="1"/>
              <a:t>udang</a:t>
            </a:r>
            <a:r>
              <a:rPr lang="en-ID" sz="2400" dirty="0"/>
              <a:t> banana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02B339-AC35-4C16-B913-91C8BBBB4CB6}"/>
              </a:ext>
            </a:extLst>
          </p:cNvPr>
          <p:cNvSpPr txBox="1"/>
          <p:nvPr/>
        </p:nvSpPr>
        <p:spPr>
          <a:xfrm>
            <a:off x="8653670" y="6082748"/>
            <a:ext cx="29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127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3222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8000">
        <p:split orient="vert"/>
      </p:transition>
    </mc:Choice>
    <mc:Fallback>
      <p:transition spd="slow" advClick="0" advTm="1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D475A84-AB68-49BC-9C2A-E55384940AF4}"/>
              </a:ext>
            </a:extLst>
          </p:cNvPr>
          <p:cNvGrpSpPr/>
          <p:nvPr/>
        </p:nvGrpSpPr>
        <p:grpSpPr>
          <a:xfrm>
            <a:off x="2358887" y="569843"/>
            <a:ext cx="7474226" cy="1119118"/>
            <a:chOff x="2358887" y="569843"/>
            <a:chExt cx="7474226" cy="111911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DBE4E6-6110-4D7A-952D-7BBBA45493EA}"/>
                </a:ext>
              </a:extLst>
            </p:cNvPr>
            <p:cNvSpPr/>
            <p:nvPr/>
          </p:nvSpPr>
          <p:spPr>
            <a:xfrm>
              <a:off x="2358887" y="774561"/>
              <a:ext cx="7262191" cy="914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451D1B4-0621-4B99-969D-D387F9974609}"/>
                </a:ext>
              </a:extLst>
            </p:cNvPr>
            <p:cNvSpPr/>
            <p:nvPr/>
          </p:nvSpPr>
          <p:spPr>
            <a:xfrm>
              <a:off x="2570922" y="569843"/>
              <a:ext cx="7262191" cy="914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11ECE1-4DB2-42D9-9F54-FD9529A5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CIRI- CIRI UDANG FLOWER</a:t>
            </a:r>
            <a:endParaRPr lang="en-ID" sz="4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1AD19E-4651-437D-AEFB-E3B88B5FC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044" y="2098397"/>
            <a:ext cx="3437628" cy="34376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9C927A-DC69-4FA9-87EA-580FD66F66D9}"/>
              </a:ext>
            </a:extLst>
          </p:cNvPr>
          <p:cNvSpPr txBox="1"/>
          <p:nvPr/>
        </p:nvSpPr>
        <p:spPr>
          <a:xfrm>
            <a:off x="4770783" y="2345635"/>
            <a:ext cx="6891130" cy="188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hijau</a:t>
            </a:r>
            <a:r>
              <a:rPr lang="en-ID" sz="2400" dirty="0"/>
              <a:t> </a:t>
            </a:r>
            <a:r>
              <a:rPr lang="en-ID" sz="2400" dirty="0" err="1"/>
              <a:t>kehitaman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garis</a:t>
            </a:r>
            <a:r>
              <a:rPr lang="en-ID" sz="2400" dirty="0"/>
              <a:t> </a:t>
            </a:r>
            <a:r>
              <a:rPr lang="en-ID" sz="2400" dirty="0" err="1"/>
              <a:t>melintang</a:t>
            </a:r>
            <a:r>
              <a:rPr lang="en-ID" sz="2400" dirty="0"/>
              <a:t> </a:t>
            </a:r>
            <a:r>
              <a:rPr lang="en-ID" sz="2400" dirty="0" err="1"/>
              <a:t>coklat</a:t>
            </a:r>
            <a:endParaRPr lang="en-ID" sz="2400" dirty="0"/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ID" sz="2400" dirty="0"/>
              <a:t> </a:t>
            </a:r>
            <a:r>
              <a:rPr lang="en-ID" sz="2400" dirty="0" err="1"/>
              <a:t>Kulit</a:t>
            </a:r>
            <a:r>
              <a:rPr lang="en-ID" sz="2400" dirty="0"/>
              <a:t> </a:t>
            </a:r>
            <a:r>
              <a:rPr lang="en-ID" sz="2400" dirty="0" err="1"/>
              <a:t>kakinya</a:t>
            </a:r>
            <a:r>
              <a:rPr lang="en-ID" sz="2400" dirty="0"/>
              <a:t> </a:t>
            </a:r>
            <a:r>
              <a:rPr lang="en-ID" sz="2400" dirty="0" err="1"/>
              <a:t>berwaran</a:t>
            </a:r>
            <a:r>
              <a:rPr lang="en-ID" sz="2400" dirty="0"/>
              <a:t> </a:t>
            </a:r>
            <a:r>
              <a:rPr lang="en-ID" sz="2400" dirty="0" err="1"/>
              <a:t>agak</a:t>
            </a:r>
            <a:r>
              <a:rPr lang="en-ID" sz="2400" dirty="0"/>
              <a:t> </a:t>
            </a:r>
            <a:r>
              <a:rPr lang="en-ID" sz="2400" dirty="0" err="1"/>
              <a:t>kemerahan</a:t>
            </a:r>
            <a:endParaRPr lang="en-ID" sz="2400" dirty="0"/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corak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</a:t>
            </a:r>
            <a:r>
              <a:rPr lang="en-ID" sz="2400" dirty="0" err="1"/>
              <a:t>bunga</a:t>
            </a:r>
            <a:endParaRPr lang="en-ID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65562F-C21D-4D1E-ABDF-197BC0DB304F}"/>
              </a:ext>
            </a:extLst>
          </p:cNvPr>
          <p:cNvSpPr/>
          <p:nvPr/>
        </p:nvSpPr>
        <p:spPr>
          <a:xfrm>
            <a:off x="9423543" y="6103491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127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403974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C084B6D-3BF1-4463-80CC-063314AB4077}"/>
              </a:ext>
            </a:extLst>
          </p:cNvPr>
          <p:cNvGrpSpPr/>
          <p:nvPr/>
        </p:nvGrpSpPr>
        <p:grpSpPr>
          <a:xfrm>
            <a:off x="2325756" y="583958"/>
            <a:ext cx="7321826" cy="1038104"/>
            <a:chOff x="2325756" y="583958"/>
            <a:chExt cx="7321826" cy="10381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B2D6C9-702D-4229-9F04-A6BCADB28D32}"/>
                </a:ext>
              </a:extLst>
            </p:cNvPr>
            <p:cNvSpPr/>
            <p:nvPr/>
          </p:nvSpPr>
          <p:spPr>
            <a:xfrm>
              <a:off x="2325756" y="734166"/>
              <a:ext cx="7103165" cy="8878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4637A2-A99B-4D58-AE21-C4537BE37A98}"/>
                </a:ext>
              </a:extLst>
            </p:cNvPr>
            <p:cNvSpPr/>
            <p:nvPr/>
          </p:nvSpPr>
          <p:spPr>
            <a:xfrm>
              <a:off x="2544417" y="583958"/>
              <a:ext cx="7103165" cy="8878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5897DF-10CF-4F0C-A069-DD7A7422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CIRI- CIRI UDANG WINDU</a:t>
            </a:r>
            <a:endParaRPr lang="en-ID" sz="4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C8CB7B-5AD3-4CBA-B969-024EB8B33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078" y="3138247"/>
            <a:ext cx="3697356" cy="24828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C44AFD-AA1E-451F-8F21-D846F093A93E}"/>
              </a:ext>
            </a:extLst>
          </p:cNvPr>
          <p:cNvSpPr txBox="1"/>
          <p:nvPr/>
        </p:nvSpPr>
        <p:spPr>
          <a:xfrm>
            <a:off x="4475922" y="2263603"/>
            <a:ext cx="68778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Disebut</a:t>
            </a:r>
            <a:r>
              <a:rPr lang="en-ID" sz="2400" dirty="0"/>
              <a:t> juga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Pacet</a:t>
            </a:r>
            <a:r>
              <a:rPr lang="en-ID" sz="2400" dirty="0"/>
              <a:t>/ </a:t>
            </a:r>
            <a:r>
              <a:rPr lang="en-ID" sz="2400" dirty="0" err="1"/>
              <a:t>Udang</a:t>
            </a:r>
            <a:r>
              <a:rPr lang="en-ID" sz="2400" dirty="0"/>
              <a:t> Tiger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nama</a:t>
            </a:r>
            <a:r>
              <a:rPr lang="en-ID" sz="2400" dirty="0"/>
              <a:t> lain </a:t>
            </a:r>
            <a:r>
              <a:rPr lang="en-ID" sz="2400" i="1" dirty="0"/>
              <a:t>Penaeus monodon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Berkulit</a:t>
            </a:r>
            <a:r>
              <a:rPr lang="en-ID" sz="2400" dirty="0"/>
              <a:t> </a:t>
            </a:r>
            <a:r>
              <a:rPr lang="en-ID" sz="2400" dirty="0" err="1"/>
              <a:t>tebal</a:t>
            </a:r>
            <a:r>
              <a:rPr lang="en-ID" sz="2400" dirty="0"/>
              <a:t> dan </a:t>
            </a:r>
            <a:r>
              <a:rPr lang="en-ID" sz="2400" dirty="0" err="1"/>
              <a:t>keras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</a:t>
            </a:r>
            <a:r>
              <a:rPr lang="en-ID" sz="2400" dirty="0" err="1"/>
              <a:t>hijau</a:t>
            </a:r>
            <a:r>
              <a:rPr lang="en-ID" sz="2400" dirty="0"/>
              <a:t> </a:t>
            </a:r>
            <a:r>
              <a:rPr lang="en-ID" sz="2400" dirty="0" err="1"/>
              <a:t>kebiruan</a:t>
            </a:r>
            <a:r>
              <a:rPr lang="en-ID" sz="2400" dirty="0"/>
              <a:t> dan </a:t>
            </a:r>
            <a:r>
              <a:rPr lang="en-ID" sz="2400" dirty="0" err="1"/>
              <a:t>bergaris</a:t>
            </a:r>
            <a:r>
              <a:rPr lang="en-ID" sz="2400" dirty="0"/>
              <a:t> </a:t>
            </a:r>
            <a:r>
              <a:rPr lang="en-ID" sz="2400" dirty="0" err="1"/>
              <a:t>melintang</a:t>
            </a:r>
            <a:r>
              <a:rPr lang="en-ID" sz="2400" dirty="0"/>
              <a:t> </a:t>
            </a:r>
            <a:r>
              <a:rPr lang="en-ID" sz="2400" dirty="0" err="1"/>
              <a:t>agak</a:t>
            </a:r>
            <a:r>
              <a:rPr lang="en-ID" sz="2400" dirty="0"/>
              <a:t> </a:t>
            </a:r>
            <a:r>
              <a:rPr lang="en-ID" sz="2400" dirty="0" err="1"/>
              <a:t>gelap</a:t>
            </a:r>
            <a:r>
              <a:rPr lang="en-ID" sz="2400" dirty="0"/>
              <a:t>, </a:t>
            </a:r>
            <a:r>
              <a:rPr lang="en-ID" sz="2400" dirty="0" err="1"/>
              <a:t>ada</a:t>
            </a:r>
            <a:r>
              <a:rPr lang="en-ID" sz="2400" dirty="0"/>
              <a:t> juga yang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kemerah-merahan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garis</a:t>
            </a:r>
            <a:r>
              <a:rPr lang="en-ID" sz="2400" dirty="0"/>
              <a:t> </a:t>
            </a:r>
            <a:r>
              <a:rPr lang="en-ID" sz="2400" dirty="0" err="1"/>
              <a:t>melintang</a:t>
            </a:r>
            <a:r>
              <a:rPr lang="en-ID" sz="2400" dirty="0"/>
              <a:t> </a:t>
            </a:r>
            <a:r>
              <a:rPr lang="en-ID" sz="2400" dirty="0" err="1"/>
              <a:t>coklat</a:t>
            </a:r>
            <a:r>
              <a:rPr lang="en-ID" sz="2400" dirty="0"/>
              <a:t> </a:t>
            </a:r>
            <a:r>
              <a:rPr lang="en-ID" sz="2400" dirty="0" err="1"/>
              <a:t>kemerahan</a:t>
            </a:r>
            <a:endParaRPr lang="en-ID" sz="2400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2217EF-CFAC-4143-BF3B-280E79AA4FC1}"/>
              </a:ext>
            </a:extLst>
          </p:cNvPr>
          <p:cNvSpPr/>
          <p:nvPr/>
        </p:nvSpPr>
        <p:spPr>
          <a:xfrm>
            <a:off x="9647582" y="6274042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127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350698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37ABB61-DDE3-4445-BC09-567A3C5EBC38}"/>
              </a:ext>
            </a:extLst>
          </p:cNvPr>
          <p:cNvGrpSpPr/>
          <p:nvPr/>
        </p:nvGrpSpPr>
        <p:grpSpPr>
          <a:xfrm>
            <a:off x="2358887" y="569843"/>
            <a:ext cx="7474226" cy="1119118"/>
            <a:chOff x="2358887" y="569843"/>
            <a:chExt cx="7474226" cy="11191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555846-2F1F-46A1-80C0-3EC86FF57345}"/>
                </a:ext>
              </a:extLst>
            </p:cNvPr>
            <p:cNvSpPr/>
            <p:nvPr/>
          </p:nvSpPr>
          <p:spPr>
            <a:xfrm>
              <a:off x="2358887" y="774561"/>
              <a:ext cx="7262191" cy="914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8D53494-5D15-4E9D-B7D1-E12940F4A9EF}"/>
                </a:ext>
              </a:extLst>
            </p:cNvPr>
            <p:cNvSpPr/>
            <p:nvPr/>
          </p:nvSpPr>
          <p:spPr>
            <a:xfrm>
              <a:off x="2570922" y="569843"/>
              <a:ext cx="7262191" cy="914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A5AABC-2D76-45EC-A07A-3E6C1A5EC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CIRI- CIRI UDANG COKONG</a:t>
            </a:r>
            <a:endParaRPr lang="en-ID" sz="4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70126A-514D-4619-87A5-7C9E10803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117" y="1893679"/>
            <a:ext cx="3481070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67B83-E666-4F43-B79B-03A595AD91CC}"/>
              </a:ext>
            </a:extLst>
          </p:cNvPr>
          <p:cNvSpPr txBox="1"/>
          <p:nvPr/>
        </p:nvSpPr>
        <p:spPr>
          <a:xfrm>
            <a:off x="4532243" y="2098397"/>
            <a:ext cx="6586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Disebut</a:t>
            </a:r>
            <a:r>
              <a:rPr lang="en-ID" sz="2400" dirty="0"/>
              <a:t> juga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Tokal</a:t>
            </a:r>
            <a:r>
              <a:rPr lang="en-ID" sz="2400" dirty="0"/>
              <a:t>/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Galah</a:t>
            </a:r>
            <a:r>
              <a:rPr lang="en-ID" sz="2400" dirty="0"/>
              <a:t>/Fresh Water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nama</a:t>
            </a:r>
            <a:r>
              <a:rPr lang="en-ID" sz="2400" dirty="0"/>
              <a:t> lain </a:t>
            </a:r>
            <a:r>
              <a:rPr lang="en-ID" sz="2400" i="1" dirty="0" err="1"/>
              <a:t>Macrobrachium</a:t>
            </a:r>
            <a:r>
              <a:rPr lang="en-ID" sz="2400" i="1" dirty="0"/>
              <a:t> </a:t>
            </a:r>
            <a:r>
              <a:rPr lang="en-ID" sz="2400" i="1" dirty="0" err="1"/>
              <a:t>sp</a:t>
            </a:r>
            <a:endParaRPr lang="en-ID" sz="2400" i="1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Termasuk</a:t>
            </a:r>
            <a:r>
              <a:rPr lang="en-ID" sz="2400" dirty="0"/>
              <a:t> </a:t>
            </a:r>
            <a:r>
              <a:rPr lang="en-ID" sz="2400" dirty="0" err="1"/>
              <a:t>ke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jenis</a:t>
            </a:r>
            <a:r>
              <a:rPr lang="en-ID" sz="2400" dirty="0"/>
              <a:t> </a:t>
            </a:r>
            <a:r>
              <a:rPr lang="en-ID" sz="2400" dirty="0" err="1"/>
              <a:t>udang</a:t>
            </a:r>
            <a:r>
              <a:rPr lang="en-ID" sz="2400" dirty="0"/>
              <a:t> air </a:t>
            </a:r>
            <a:r>
              <a:rPr lang="en-ID" sz="2400" dirty="0" err="1"/>
              <a:t>tawar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/>
              <a:t>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berbagai</a:t>
            </a:r>
            <a:r>
              <a:rPr lang="en-ID" sz="2400" dirty="0"/>
              <a:t> </a:t>
            </a:r>
            <a:r>
              <a:rPr lang="en-ID" sz="2400" dirty="0" err="1"/>
              <a:t>macam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. Ada yang </a:t>
            </a:r>
            <a:r>
              <a:rPr lang="en-ID" sz="2400" dirty="0" err="1"/>
              <a:t>hijau</a:t>
            </a:r>
            <a:r>
              <a:rPr lang="en-ID" sz="2400" dirty="0"/>
              <a:t> </a:t>
            </a:r>
            <a:r>
              <a:rPr lang="en-ID" sz="2400" dirty="0" err="1"/>
              <a:t>kebiruan</a:t>
            </a:r>
            <a:r>
              <a:rPr lang="en-ID" sz="2400" dirty="0"/>
              <a:t>, </a:t>
            </a:r>
            <a:r>
              <a:rPr lang="en-ID" sz="2400" dirty="0" err="1"/>
              <a:t>hijau</a:t>
            </a:r>
            <a:r>
              <a:rPr lang="en-ID" sz="2400" dirty="0"/>
              <a:t> </a:t>
            </a:r>
            <a:r>
              <a:rPr lang="en-ID" sz="2400" dirty="0" err="1"/>
              <a:t>kecoklatan</a:t>
            </a:r>
            <a:r>
              <a:rPr lang="en-ID" sz="2400" dirty="0"/>
              <a:t> dan </a:t>
            </a:r>
            <a:r>
              <a:rPr lang="en-ID" sz="2400" dirty="0" err="1"/>
              <a:t>bercak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</a:t>
            </a:r>
            <a:r>
              <a:rPr lang="en-ID" sz="2400" dirty="0" err="1"/>
              <a:t>udang</a:t>
            </a:r>
            <a:r>
              <a:rPr lang="en-ID" sz="2400" dirty="0"/>
              <a:t> </a:t>
            </a:r>
            <a:r>
              <a:rPr lang="en-ID" sz="2400" dirty="0" err="1"/>
              <a:t>windu</a:t>
            </a:r>
            <a:r>
              <a:rPr lang="en-ID" sz="2400" dirty="0"/>
              <a:t>, </a:t>
            </a:r>
            <a:r>
              <a:rPr lang="en-ID" sz="2400" dirty="0" err="1"/>
              <a:t>tetapi</a:t>
            </a:r>
            <a:r>
              <a:rPr lang="en-ID" sz="2400" dirty="0"/>
              <a:t> </a:t>
            </a:r>
            <a:r>
              <a:rPr lang="en-ID" sz="2400" dirty="0" err="1"/>
              <a:t>bentuknya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bulat</a:t>
            </a:r>
            <a:endParaRPr lang="en-ID" sz="2400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9DB489-FA2E-4D2E-807E-A3BED1443E5D}"/>
              </a:ext>
            </a:extLst>
          </p:cNvPr>
          <p:cNvSpPr/>
          <p:nvPr/>
        </p:nvSpPr>
        <p:spPr>
          <a:xfrm>
            <a:off x="9469302" y="6103491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127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460565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4500">
        <p159:morph option="byObject"/>
      </p:transition>
    </mc:Choice>
    <mc:Fallback>
      <p:transition spd="slow" advClick="0" advTm="1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7F1B6AE-BE79-4629-BF78-C21B28A02D53}"/>
              </a:ext>
            </a:extLst>
          </p:cNvPr>
          <p:cNvGrpSpPr/>
          <p:nvPr/>
        </p:nvGrpSpPr>
        <p:grpSpPr>
          <a:xfrm>
            <a:off x="2325756" y="583958"/>
            <a:ext cx="7321826" cy="1038104"/>
            <a:chOff x="2325756" y="583958"/>
            <a:chExt cx="7321826" cy="10381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1A012F-C588-47B8-AA09-933CA9017645}"/>
                </a:ext>
              </a:extLst>
            </p:cNvPr>
            <p:cNvSpPr/>
            <p:nvPr/>
          </p:nvSpPr>
          <p:spPr>
            <a:xfrm>
              <a:off x="2325756" y="734166"/>
              <a:ext cx="7103165" cy="8878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D44C75-38DB-44F7-95A6-03B0C580411C}"/>
                </a:ext>
              </a:extLst>
            </p:cNvPr>
            <p:cNvSpPr/>
            <p:nvPr/>
          </p:nvSpPr>
          <p:spPr>
            <a:xfrm>
              <a:off x="2544417" y="583958"/>
              <a:ext cx="7103165" cy="8878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CE4128-FFC7-40EA-A9DE-FDD2E9ADE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CIRI- CIRI UDANG DOGOL</a:t>
            </a:r>
            <a:endParaRPr lang="en-ID" sz="4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97E7C7-9F25-46C6-8976-1F41523FA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8748" y="1991103"/>
            <a:ext cx="3720584" cy="37205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32C23B-935C-4B54-9034-5399FE42BAC6}"/>
              </a:ext>
            </a:extLst>
          </p:cNvPr>
          <p:cNvSpPr txBox="1"/>
          <p:nvPr/>
        </p:nvSpPr>
        <p:spPr>
          <a:xfrm>
            <a:off x="4490203" y="2459504"/>
            <a:ext cx="71561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nama</a:t>
            </a:r>
            <a:r>
              <a:rPr lang="en-ID" sz="2400" dirty="0"/>
              <a:t> lain </a:t>
            </a:r>
            <a:r>
              <a:rPr lang="en-ID" sz="2400" i="1" dirty="0" err="1"/>
              <a:t>Metapenaeus</a:t>
            </a:r>
            <a:r>
              <a:rPr lang="en-ID" sz="2400" i="1" dirty="0"/>
              <a:t> Monoceros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Berkulit</a:t>
            </a:r>
            <a:r>
              <a:rPr lang="en-ID" sz="2400" dirty="0"/>
              <a:t> </a:t>
            </a:r>
            <a:r>
              <a:rPr lang="en-ID" sz="2400" dirty="0" err="1"/>
              <a:t>tebal</a:t>
            </a:r>
            <a:r>
              <a:rPr lang="en-ID" sz="2400" dirty="0"/>
              <a:t> dan </a:t>
            </a:r>
            <a:r>
              <a:rPr lang="en-ID" sz="2400" dirty="0" err="1"/>
              <a:t>kasar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/>
              <a:t>Ada yang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merah</a:t>
            </a:r>
            <a:r>
              <a:rPr lang="en-ID" sz="2400" dirty="0"/>
              <a:t> </a:t>
            </a:r>
            <a:r>
              <a:rPr lang="en-ID" sz="2400" dirty="0" err="1"/>
              <a:t>muda</a:t>
            </a:r>
            <a:r>
              <a:rPr lang="en-ID" sz="2400" dirty="0"/>
              <a:t> </a:t>
            </a:r>
            <a:r>
              <a:rPr lang="en-ID" sz="2400" dirty="0" err="1"/>
              <a:t>agak</a:t>
            </a:r>
            <a:r>
              <a:rPr lang="en-ID" sz="2400" dirty="0"/>
              <a:t> </a:t>
            </a:r>
            <a:r>
              <a:rPr lang="en-ID" sz="2400" dirty="0" err="1"/>
              <a:t>kekuningan</a:t>
            </a:r>
            <a:r>
              <a:rPr lang="en-ID" sz="2400" dirty="0"/>
              <a:t>, </a:t>
            </a:r>
            <a:r>
              <a:rPr lang="en-ID" sz="2400" dirty="0" err="1"/>
              <a:t>ada</a:t>
            </a:r>
            <a:r>
              <a:rPr lang="en-ID" sz="2400" dirty="0"/>
              <a:t> juga yang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kuning</a:t>
            </a:r>
            <a:r>
              <a:rPr lang="en-ID" sz="2400" dirty="0"/>
              <a:t> </a:t>
            </a:r>
            <a:r>
              <a:rPr lang="en-ID" sz="2400" dirty="0" err="1"/>
              <a:t>kehijauan</a:t>
            </a:r>
            <a:r>
              <a:rPr lang="en-ID" sz="2400" dirty="0"/>
              <a:t> </a:t>
            </a:r>
            <a:r>
              <a:rPr lang="en-ID" sz="2400" dirty="0" err="1"/>
              <a:t>disebut</a:t>
            </a:r>
            <a:r>
              <a:rPr lang="en-ID" sz="2400" dirty="0"/>
              <a:t> “Yellow White Shrimp”</a:t>
            </a:r>
            <a:endParaRPr lang="en-ID" sz="2400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9FFE05-2948-42F4-ADB6-50E1897B0DD7}"/>
              </a:ext>
            </a:extLst>
          </p:cNvPr>
          <p:cNvSpPr/>
          <p:nvPr/>
        </p:nvSpPr>
        <p:spPr>
          <a:xfrm>
            <a:off x="9428921" y="6089376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128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2784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1000">
        <p159:morph option="byObject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C6D1BFE-C941-4F2C-973E-D10E5DF30765}"/>
              </a:ext>
            </a:extLst>
          </p:cNvPr>
          <p:cNvGrpSpPr/>
          <p:nvPr/>
        </p:nvGrpSpPr>
        <p:grpSpPr>
          <a:xfrm>
            <a:off x="2358887" y="569843"/>
            <a:ext cx="7474226" cy="1119118"/>
            <a:chOff x="2358887" y="569843"/>
            <a:chExt cx="7474226" cy="11191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DDE685-CB65-46F5-8A11-F5ED25BC0FE0}"/>
                </a:ext>
              </a:extLst>
            </p:cNvPr>
            <p:cNvSpPr/>
            <p:nvPr/>
          </p:nvSpPr>
          <p:spPr>
            <a:xfrm>
              <a:off x="2358887" y="774561"/>
              <a:ext cx="7262191" cy="914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172ED4F-3025-4DCA-AADD-96C93DD0118F}"/>
                </a:ext>
              </a:extLst>
            </p:cNvPr>
            <p:cNvSpPr/>
            <p:nvPr/>
          </p:nvSpPr>
          <p:spPr>
            <a:xfrm>
              <a:off x="2570922" y="569843"/>
              <a:ext cx="7262191" cy="914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73A122E-4186-48EF-9904-73F138B3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CIRI- CIRI UDANG KUCING</a:t>
            </a:r>
            <a:endParaRPr lang="en-ID" sz="4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FCA575-CDC5-4E04-8E13-781531D43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009"/>
          <a:stretch/>
        </p:blipFill>
        <p:spPr>
          <a:xfrm>
            <a:off x="737508" y="2472221"/>
            <a:ext cx="2447627" cy="3611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8CAC5E-24A5-4BD3-B4C7-4D89B539B5C7}"/>
              </a:ext>
            </a:extLst>
          </p:cNvPr>
          <p:cNvSpPr txBox="1"/>
          <p:nvPr/>
        </p:nvSpPr>
        <p:spPr>
          <a:xfrm>
            <a:off x="3909392" y="2472221"/>
            <a:ext cx="72224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Disebut</a:t>
            </a:r>
            <a:r>
              <a:rPr lang="en-ID" sz="2400" dirty="0"/>
              <a:t> juga “Cat Prawn”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Berukuran</a:t>
            </a:r>
            <a:r>
              <a:rPr lang="en-ID" sz="2400" dirty="0"/>
              <a:t> </a:t>
            </a:r>
            <a:r>
              <a:rPr lang="en-ID" sz="2400" dirty="0" err="1"/>
              <a:t>kecil-kecil</a:t>
            </a:r>
            <a:r>
              <a:rPr lang="en-ID" sz="2400" dirty="0"/>
              <a:t>, yang </a:t>
            </a:r>
            <a:r>
              <a:rPr lang="en-ID" sz="2400" dirty="0" err="1"/>
              <a:t>terbesar</a:t>
            </a:r>
            <a:r>
              <a:rPr lang="en-ID" sz="2400" dirty="0"/>
              <a:t> </a:t>
            </a:r>
            <a:r>
              <a:rPr lang="en-ID" sz="2400" dirty="0" err="1"/>
              <a:t>berukuran</a:t>
            </a:r>
            <a:r>
              <a:rPr lang="en-ID" sz="2400" dirty="0"/>
              <a:t> 31- 40 </a:t>
            </a:r>
            <a:r>
              <a:rPr lang="en-ID" sz="2400" dirty="0" err="1"/>
              <a:t>ekor</a:t>
            </a:r>
            <a:r>
              <a:rPr lang="en-ID" sz="2400" dirty="0"/>
              <a:t>/ lb</a:t>
            </a:r>
          </a:p>
          <a:p>
            <a:pPr marL="342900" indent="-342900" algn="just">
              <a:buAutoNum type="arabicPeriod"/>
            </a:pPr>
            <a:r>
              <a:rPr lang="en-ID" sz="2400" dirty="0"/>
              <a:t>Ada yang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hijau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garis-garis</a:t>
            </a:r>
            <a:r>
              <a:rPr lang="en-ID" sz="2400" dirty="0"/>
              <a:t> </a:t>
            </a:r>
            <a:r>
              <a:rPr lang="en-ID" sz="2400" dirty="0" err="1"/>
              <a:t>melintang</a:t>
            </a:r>
            <a:r>
              <a:rPr lang="en-ID" sz="2400" dirty="0"/>
              <a:t> </a:t>
            </a:r>
            <a:r>
              <a:rPr lang="en-ID" sz="2400" dirty="0" err="1"/>
              <a:t>kuning</a:t>
            </a:r>
            <a:r>
              <a:rPr lang="en-ID" sz="2400" dirty="0"/>
              <a:t> dan </a:t>
            </a:r>
            <a:r>
              <a:rPr lang="en-ID" sz="2400" dirty="0" err="1"/>
              <a:t>putih</a:t>
            </a:r>
            <a:r>
              <a:rPr lang="en-ID" sz="2400" dirty="0"/>
              <a:t>, </a:t>
            </a:r>
            <a:r>
              <a:rPr lang="en-ID" sz="2400" dirty="0" err="1"/>
              <a:t>ada</a:t>
            </a:r>
            <a:r>
              <a:rPr lang="en-ID" sz="2400" dirty="0"/>
              <a:t> juga yang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kuning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garis</a:t>
            </a:r>
            <a:r>
              <a:rPr lang="en-ID" sz="2400" dirty="0"/>
              <a:t> </a:t>
            </a:r>
            <a:r>
              <a:rPr lang="en-ID" sz="2400" dirty="0" err="1"/>
              <a:t>melintang</a:t>
            </a:r>
            <a:r>
              <a:rPr lang="en-ID" sz="2400" dirty="0"/>
              <a:t> </a:t>
            </a:r>
            <a:r>
              <a:rPr lang="en-ID" sz="2400" dirty="0" err="1"/>
              <a:t>coklat</a:t>
            </a:r>
            <a:r>
              <a:rPr lang="en-ID" sz="2400" dirty="0"/>
              <a:t> dan </a:t>
            </a:r>
            <a:r>
              <a:rPr lang="en-ID" sz="2400" dirty="0" err="1"/>
              <a:t>putih</a:t>
            </a:r>
            <a:r>
              <a:rPr lang="en-ID" sz="2400" dirty="0"/>
              <a:t> pada </a:t>
            </a:r>
            <a:r>
              <a:rPr lang="en-ID" sz="2400" dirty="0" err="1"/>
              <a:t>bagian</a:t>
            </a:r>
            <a:r>
              <a:rPr lang="en-ID" sz="2400" dirty="0"/>
              <a:t> </a:t>
            </a:r>
            <a:r>
              <a:rPr lang="en-ID" sz="2400" dirty="0" err="1"/>
              <a:t>atasnya</a:t>
            </a:r>
            <a:endParaRPr lang="en-ID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1CC092-88E6-4C63-94FA-5E6960D425D5}"/>
              </a:ext>
            </a:extLst>
          </p:cNvPr>
          <p:cNvSpPr/>
          <p:nvPr/>
        </p:nvSpPr>
        <p:spPr>
          <a:xfrm>
            <a:off x="9376537" y="6288157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128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98061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1000">
        <p159:morph option="byObject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7E00701-593D-41E0-97F8-6A65801435C1}"/>
              </a:ext>
            </a:extLst>
          </p:cNvPr>
          <p:cNvGrpSpPr/>
          <p:nvPr/>
        </p:nvGrpSpPr>
        <p:grpSpPr>
          <a:xfrm>
            <a:off x="2325756" y="583958"/>
            <a:ext cx="7321826" cy="1038104"/>
            <a:chOff x="2325756" y="583958"/>
            <a:chExt cx="7321826" cy="10381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5151915-C222-4799-9C5B-7CE2B8C03275}"/>
                </a:ext>
              </a:extLst>
            </p:cNvPr>
            <p:cNvSpPr/>
            <p:nvPr/>
          </p:nvSpPr>
          <p:spPr>
            <a:xfrm>
              <a:off x="2325756" y="734166"/>
              <a:ext cx="7103165" cy="8878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65B61A6-BD8A-4AC4-BAF1-4ED985C487C2}"/>
                </a:ext>
              </a:extLst>
            </p:cNvPr>
            <p:cNvSpPr/>
            <p:nvPr/>
          </p:nvSpPr>
          <p:spPr>
            <a:xfrm>
              <a:off x="2544417" y="583958"/>
              <a:ext cx="7103165" cy="8878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5FA5C6-2D03-45E5-976F-4450F8DA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CIRI- CIRI UDANG BARONG</a:t>
            </a:r>
            <a:endParaRPr lang="en-ID" sz="4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13700A4-3580-47D7-8480-5A287E922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-60878" y="2715003"/>
            <a:ext cx="4362450" cy="2914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E9CC95-7F1C-405E-A5CE-9DADCC52E61E}"/>
              </a:ext>
            </a:extLst>
          </p:cNvPr>
          <p:cNvSpPr txBox="1"/>
          <p:nvPr/>
        </p:nvSpPr>
        <p:spPr>
          <a:xfrm>
            <a:off x="4161183" y="2644170"/>
            <a:ext cx="71926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Disebut</a:t>
            </a:r>
            <a:r>
              <a:rPr lang="en-ID" sz="2400" dirty="0"/>
              <a:t> juga </a:t>
            </a:r>
            <a:r>
              <a:rPr lang="en-ID" sz="2400" dirty="0" err="1"/>
              <a:t>udang</a:t>
            </a:r>
            <a:r>
              <a:rPr lang="en-ID" sz="2400" dirty="0"/>
              <a:t> lobster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mencapai</a:t>
            </a:r>
            <a:r>
              <a:rPr lang="en-ID" sz="2400" dirty="0"/>
              <a:t> </a:t>
            </a:r>
            <a:r>
              <a:rPr lang="en-ID" sz="2400" dirty="0" err="1"/>
              <a:t>ukuran</a:t>
            </a:r>
            <a:r>
              <a:rPr lang="en-ID" sz="2400" dirty="0"/>
              <a:t> yang </a:t>
            </a:r>
            <a:r>
              <a:rPr lang="en-ID" sz="2400" dirty="0" err="1"/>
              <a:t>sangat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, </a:t>
            </a:r>
            <a:r>
              <a:rPr lang="en-ID" sz="2400" dirty="0" err="1"/>
              <a:t>yaitu</a:t>
            </a:r>
            <a:r>
              <a:rPr lang="en-ID" sz="2400" dirty="0"/>
              <a:t> 2 kg</a:t>
            </a:r>
          </a:p>
          <a:p>
            <a:pPr marL="342900" indent="-342900" algn="just">
              <a:buAutoNum type="arabicPeriod"/>
            </a:pPr>
            <a:r>
              <a:rPr lang="en-ID" sz="2400" dirty="0"/>
              <a:t> </a:t>
            </a:r>
            <a:r>
              <a:rPr lang="en-ID" sz="2400" dirty="0" err="1"/>
              <a:t>Kulitnya</a:t>
            </a:r>
            <a:r>
              <a:rPr lang="en-ID" sz="2400" dirty="0"/>
              <a:t> </a:t>
            </a:r>
            <a:r>
              <a:rPr lang="en-ID" sz="2400" dirty="0" err="1"/>
              <a:t>cukup</a:t>
            </a:r>
            <a:r>
              <a:rPr lang="en-ID" sz="2400" dirty="0"/>
              <a:t> </a:t>
            </a:r>
            <a:r>
              <a:rPr lang="en-ID" sz="2400" dirty="0" err="1"/>
              <a:t>keras</a:t>
            </a:r>
            <a:r>
              <a:rPr lang="en-ID" sz="2400" dirty="0"/>
              <a:t> dan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coklat</a:t>
            </a:r>
            <a:r>
              <a:rPr lang="en-ID" sz="2400" dirty="0"/>
              <a:t> </a:t>
            </a:r>
            <a:r>
              <a:rPr lang="en-ID" sz="2400" dirty="0" err="1"/>
              <a:t>kemerahan</a:t>
            </a:r>
            <a:r>
              <a:rPr lang="en-ID" sz="2400" dirty="0"/>
              <a:t>, </a:t>
            </a:r>
            <a:r>
              <a:rPr lang="en-ID" sz="2400" dirty="0" err="1"/>
              <a:t>hitam</a:t>
            </a:r>
            <a:r>
              <a:rPr lang="en-ID" sz="2400" dirty="0"/>
              <a:t>, </a:t>
            </a:r>
            <a:r>
              <a:rPr lang="en-ID" sz="2400" dirty="0" err="1"/>
              <a:t>hitam</a:t>
            </a:r>
            <a:r>
              <a:rPr lang="en-ID" sz="2400" dirty="0"/>
              <a:t> </a:t>
            </a:r>
            <a:r>
              <a:rPr lang="en-ID" sz="2400" dirty="0" err="1"/>
              <a:t>kemerahan</a:t>
            </a:r>
            <a:r>
              <a:rPr lang="en-ID" sz="2400" dirty="0"/>
              <a:t>, dan </a:t>
            </a:r>
            <a:r>
              <a:rPr lang="en-ID" sz="2400" dirty="0" err="1"/>
              <a:t>hijau</a:t>
            </a:r>
            <a:endParaRPr lang="en-ID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777937-AE57-4D51-A7AF-33781287DAD0}"/>
              </a:ext>
            </a:extLst>
          </p:cNvPr>
          <p:cNvSpPr/>
          <p:nvPr/>
        </p:nvSpPr>
        <p:spPr>
          <a:xfrm>
            <a:off x="9760850" y="5984221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128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159583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1000">
        <p159:morph option="byObject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A1FF5CF-9A25-4B5B-AEF1-12BF3DF8C43C}"/>
              </a:ext>
            </a:extLst>
          </p:cNvPr>
          <p:cNvGrpSpPr/>
          <p:nvPr/>
        </p:nvGrpSpPr>
        <p:grpSpPr>
          <a:xfrm>
            <a:off x="2358887" y="569843"/>
            <a:ext cx="7474226" cy="1119118"/>
            <a:chOff x="2358887" y="569843"/>
            <a:chExt cx="7474226" cy="11191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0DE4B7-D8D7-4611-8CC6-A3E987DBFE69}"/>
                </a:ext>
              </a:extLst>
            </p:cNvPr>
            <p:cNvSpPr/>
            <p:nvPr/>
          </p:nvSpPr>
          <p:spPr>
            <a:xfrm>
              <a:off x="2358887" y="774561"/>
              <a:ext cx="7262191" cy="914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08FB26-301C-4BF1-971C-AB8868FE8ECB}"/>
                </a:ext>
              </a:extLst>
            </p:cNvPr>
            <p:cNvSpPr/>
            <p:nvPr/>
          </p:nvSpPr>
          <p:spPr>
            <a:xfrm>
              <a:off x="2570922" y="569843"/>
              <a:ext cx="7262191" cy="914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297316-5540-4C59-9715-1C06D5CB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CIRI- CIRI UDANG REBON</a:t>
            </a:r>
            <a:endParaRPr lang="en-I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3CDB68D-EA1A-4280-A7F0-925D3CE97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6819"/>
            <a:ext cx="3264669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85317C-C8E1-432B-B820-562CD7FFFA77}"/>
              </a:ext>
            </a:extLst>
          </p:cNvPr>
          <p:cNvSpPr txBox="1"/>
          <p:nvPr/>
        </p:nvSpPr>
        <p:spPr>
          <a:xfrm>
            <a:off x="4518991" y="2828835"/>
            <a:ext cx="63610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Berukuran</a:t>
            </a:r>
            <a:r>
              <a:rPr lang="en-ID" sz="2400" dirty="0"/>
              <a:t> </a:t>
            </a:r>
            <a:r>
              <a:rPr lang="en-ID" sz="2400" dirty="0" err="1"/>
              <a:t>kecil-kecil</a:t>
            </a:r>
            <a:r>
              <a:rPr lang="en-ID" sz="2400" dirty="0"/>
              <a:t> 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kemerah</a:t>
            </a:r>
            <a:r>
              <a:rPr lang="en-ID" sz="2400" dirty="0"/>
              <a:t>- </a:t>
            </a:r>
            <a:r>
              <a:rPr lang="en-ID" sz="2400" dirty="0" err="1"/>
              <a:t>merahan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dirty="0" err="1"/>
              <a:t>dibuat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ikan</a:t>
            </a:r>
            <a:r>
              <a:rPr lang="en-ID" sz="2400" dirty="0"/>
              <a:t> </a:t>
            </a:r>
            <a:r>
              <a:rPr lang="en-ID" sz="2400" dirty="0" err="1"/>
              <a:t>teri</a:t>
            </a:r>
            <a:r>
              <a:rPr lang="en-ID" sz="240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D367C0-1A32-4A8C-AA01-11C0F2DB1DE6}"/>
              </a:ext>
            </a:extLst>
          </p:cNvPr>
          <p:cNvSpPr/>
          <p:nvPr/>
        </p:nvSpPr>
        <p:spPr>
          <a:xfrm>
            <a:off x="9509058" y="6143422"/>
            <a:ext cx="2238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128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45475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2000">
        <p159:morph option="byObject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7695479-E5BD-4B5D-9A22-0EF08CD776D5}"/>
              </a:ext>
            </a:extLst>
          </p:cNvPr>
          <p:cNvGrpSpPr/>
          <p:nvPr/>
        </p:nvGrpSpPr>
        <p:grpSpPr>
          <a:xfrm>
            <a:off x="1272210" y="583096"/>
            <a:ext cx="9422294" cy="1080569"/>
            <a:chOff x="4260574" y="583096"/>
            <a:chExt cx="3611217" cy="1080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BB5CED-B78D-4360-B611-C9035AF34D01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F5690E9-6630-4F36-AA62-7C2CB86D16D5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F19924-0BBB-4B61-A3A9-67FF138EA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26BE2-EAEB-4E76-B695-B075274CE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/>
              <a:t>Gelidium</a:t>
            </a:r>
            <a:r>
              <a:rPr lang="en-US" dirty="0"/>
              <a:t> sp.</a:t>
            </a: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8375F3-5BD9-4435-9FF9-8F93A4089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3013799"/>
            <a:ext cx="3008772" cy="23665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416FAB-A778-44AB-B8C7-DE7A02CF686D}"/>
              </a:ext>
            </a:extLst>
          </p:cNvPr>
          <p:cNvSpPr txBox="1"/>
          <p:nvPr/>
        </p:nvSpPr>
        <p:spPr>
          <a:xfrm>
            <a:off x="3816626" y="2478157"/>
            <a:ext cx="73019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dirty="0" err="1"/>
              <a:t>Merupakan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spesies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Rhodophyta (</a:t>
            </a:r>
            <a:r>
              <a:rPr lang="en-US" sz="2400" dirty="0" err="1"/>
              <a:t>rumput</a:t>
            </a:r>
            <a:r>
              <a:rPr lang="en-US" sz="2400" dirty="0"/>
              <a:t> </a:t>
            </a:r>
            <a:r>
              <a:rPr lang="en-US" sz="2400" dirty="0" err="1"/>
              <a:t>laut</a:t>
            </a:r>
            <a:r>
              <a:rPr lang="en-US" sz="2400" dirty="0"/>
              <a:t> </a:t>
            </a:r>
            <a:r>
              <a:rPr lang="en-US" sz="2400" dirty="0" err="1"/>
              <a:t>merah</a:t>
            </a:r>
            <a:r>
              <a:rPr lang="en-US" sz="2400" dirty="0"/>
              <a:t>)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Thallusnya</a:t>
            </a:r>
            <a:r>
              <a:rPr lang="en-ID" sz="2400" dirty="0"/>
              <a:t>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merah</a:t>
            </a:r>
            <a:r>
              <a:rPr lang="en-ID" sz="2400" dirty="0"/>
              <a:t>, </a:t>
            </a:r>
            <a:r>
              <a:rPr lang="en-ID" sz="2400" dirty="0" err="1"/>
              <a:t>coklat</a:t>
            </a:r>
            <a:r>
              <a:rPr lang="en-ID" sz="2400" dirty="0"/>
              <a:t>, </a:t>
            </a:r>
            <a:r>
              <a:rPr lang="en-ID" sz="2400" dirty="0" err="1"/>
              <a:t>hijau</a:t>
            </a:r>
            <a:r>
              <a:rPr lang="en-ID" sz="2400" dirty="0"/>
              <a:t>- </a:t>
            </a:r>
            <a:r>
              <a:rPr lang="en-ID" sz="2400" dirty="0" err="1"/>
              <a:t>coklat</a:t>
            </a:r>
            <a:r>
              <a:rPr lang="en-ID" sz="2400" dirty="0"/>
              <a:t>/ </a:t>
            </a:r>
            <a:r>
              <a:rPr lang="en-ID" sz="2400" dirty="0" err="1"/>
              <a:t>pirang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yang </a:t>
            </a:r>
            <a:r>
              <a:rPr lang="en-ID" sz="2400" dirty="0" err="1"/>
              <a:t>bervariasi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Dimanfaatkan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bahan</a:t>
            </a:r>
            <a:r>
              <a:rPr lang="en-ID" sz="2400" dirty="0"/>
              <a:t> </a:t>
            </a:r>
            <a:r>
              <a:rPr lang="en-ID" sz="2400" dirty="0" err="1"/>
              <a:t>baku</a:t>
            </a:r>
            <a:r>
              <a:rPr lang="en-ID" sz="2400" dirty="0"/>
              <a:t> </a:t>
            </a:r>
            <a:r>
              <a:rPr lang="en-ID" sz="2400" dirty="0" err="1"/>
              <a:t>pabrik</a:t>
            </a:r>
            <a:r>
              <a:rPr lang="en-ID" sz="2400" dirty="0"/>
              <a:t> agar- agar </a:t>
            </a:r>
            <a:r>
              <a:rPr lang="en-ID" sz="2400" dirty="0" err="1"/>
              <a:t>dalam</a:t>
            </a:r>
            <a:r>
              <a:rPr lang="en-ID" sz="2400" dirty="0"/>
              <a:t> negeri dan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komoditas</a:t>
            </a:r>
            <a:r>
              <a:rPr lang="en-ID" sz="2400" dirty="0"/>
              <a:t> </a:t>
            </a:r>
            <a:r>
              <a:rPr lang="en-ID" sz="2400" dirty="0" err="1"/>
              <a:t>ekspor</a:t>
            </a:r>
            <a:r>
              <a:rPr lang="en-ID" sz="2400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DFF923-A187-4074-B9A7-60AF8AF0618A}"/>
              </a:ext>
            </a:extLst>
          </p:cNvPr>
          <p:cNvSpPr/>
          <p:nvPr/>
        </p:nvSpPr>
        <p:spPr>
          <a:xfrm>
            <a:off x="9456049" y="6133540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71917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4000">
        <p14:doors dir="vert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EA8F63B-3129-43C0-B65B-0F032053B11E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00F70A-79EB-42CB-A5DF-600A026A24E9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92DAB8-2B58-45C1-AD47-3710773F9BE7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B18E2C-C1F4-4BB2-A926-C349C39C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82564-C798-4B3C-89DB-6C25AD642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Gracilaria</a:t>
            </a:r>
            <a:r>
              <a:rPr lang="en-US" dirty="0"/>
              <a:t> </a:t>
            </a:r>
            <a:r>
              <a:rPr lang="en-US" dirty="0" err="1"/>
              <a:t>Veruccosa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5F2BEB-B84A-4B68-B18D-289B0D8DC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988419"/>
            <a:ext cx="2839549" cy="2126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71F3D0-76B1-4F20-BC92-6B621A80E267}"/>
              </a:ext>
            </a:extLst>
          </p:cNvPr>
          <p:cNvSpPr txBox="1"/>
          <p:nvPr/>
        </p:nvSpPr>
        <p:spPr>
          <a:xfrm>
            <a:off x="4240696" y="2239617"/>
            <a:ext cx="727544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000" dirty="0" err="1"/>
              <a:t>Merupakan</a:t>
            </a:r>
            <a:r>
              <a:rPr lang="en-US" sz="2000" dirty="0"/>
              <a:t> salah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spesies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Rhodophyta (</a:t>
            </a:r>
            <a:r>
              <a:rPr lang="en-US" sz="2000" dirty="0" err="1"/>
              <a:t>rumput</a:t>
            </a:r>
            <a:r>
              <a:rPr lang="en-US" sz="2000" dirty="0"/>
              <a:t> </a:t>
            </a:r>
            <a:r>
              <a:rPr lang="en-US" sz="2000" dirty="0" err="1"/>
              <a:t>laut</a:t>
            </a:r>
            <a:r>
              <a:rPr lang="en-US" sz="2000" dirty="0"/>
              <a:t> </a:t>
            </a:r>
            <a:r>
              <a:rPr lang="en-US" sz="2000" dirty="0" err="1"/>
              <a:t>merah</a:t>
            </a:r>
            <a:r>
              <a:rPr lang="en-US" sz="2000" dirty="0"/>
              <a:t>)</a:t>
            </a:r>
          </a:p>
          <a:p>
            <a:pPr marL="342900" indent="-342900" algn="just">
              <a:buAutoNum type="arabicPeriod"/>
            </a:pPr>
            <a:r>
              <a:rPr lang="en-US" sz="2000" dirty="0" err="1"/>
              <a:t>Thallusnya</a:t>
            </a:r>
            <a:r>
              <a:rPr lang="en-US" sz="2000" dirty="0"/>
              <a:t> </a:t>
            </a:r>
            <a:r>
              <a:rPr lang="en-US" sz="2000" dirty="0" err="1"/>
              <a:t>menipis</a:t>
            </a:r>
            <a:r>
              <a:rPr lang="en-US" sz="2000" dirty="0"/>
              <a:t> dan </a:t>
            </a:r>
            <a:r>
              <a:rPr lang="en-US" sz="2000" dirty="0" err="1"/>
              <a:t>silindris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bantukan</a:t>
            </a:r>
            <a:r>
              <a:rPr lang="en-US" sz="2000" dirty="0"/>
              <a:t> </a:t>
            </a:r>
            <a:r>
              <a:rPr lang="en-US" sz="2000" dirty="0" err="1"/>
              <a:t>percabangan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teratur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Umumnya</a:t>
            </a:r>
            <a:r>
              <a:rPr lang="en-US" sz="2000" dirty="0"/>
              <a:t> </a:t>
            </a:r>
            <a:r>
              <a:rPr lang="en-US" sz="2000" dirty="0" err="1"/>
              <a:t>ujung</a:t>
            </a:r>
            <a:r>
              <a:rPr lang="en-US" sz="2000" dirty="0"/>
              <a:t> thallus </a:t>
            </a:r>
            <a:r>
              <a:rPr lang="en-US" sz="2000" dirty="0" err="1"/>
              <a:t>meruncing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permukaan</a:t>
            </a:r>
            <a:r>
              <a:rPr lang="en-US" sz="2000" dirty="0"/>
              <a:t> yang </a:t>
            </a:r>
            <a:r>
              <a:rPr lang="en-US" sz="2000" dirty="0" err="1"/>
              <a:t>halus</a:t>
            </a:r>
            <a:r>
              <a:rPr lang="en-US" sz="2000" dirty="0"/>
              <a:t>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terkesan</a:t>
            </a:r>
            <a:r>
              <a:rPr lang="en-US" sz="2000" dirty="0"/>
              <a:t> </a:t>
            </a:r>
            <a:r>
              <a:rPr lang="en-US" sz="2000" dirty="0" err="1"/>
              <a:t>berbintil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rumput</a:t>
            </a:r>
            <a:r>
              <a:rPr lang="en-US" sz="2000" dirty="0"/>
              <a:t> </a:t>
            </a:r>
            <a:r>
              <a:rPr lang="en-US" sz="2000" dirty="0" err="1"/>
              <a:t>laut</a:t>
            </a:r>
            <a:r>
              <a:rPr lang="en-US" sz="2000" dirty="0"/>
              <a:t> yang </a:t>
            </a:r>
            <a:r>
              <a:rPr lang="en-US" sz="2000" dirty="0" err="1"/>
              <a:t>bersifat</a:t>
            </a:r>
            <a:r>
              <a:rPr lang="en-US" sz="2000" dirty="0"/>
              <a:t> euryhaline,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pada </a:t>
            </a:r>
            <a:r>
              <a:rPr lang="en-US" sz="2000" dirty="0" err="1"/>
              <a:t>perairan</a:t>
            </a:r>
            <a:r>
              <a:rPr lang="en-US" sz="2000" dirty="0"/>
              <a:t> </a:t>
            </a:r>
            <a:r>
              <a:rPr lang="en-US" sz="2000" dirty="0" err="1"/>
              <a:t>bersalinitas</a:t>
            </a:r>
            <a:r>
              <a:rPr lang="en-US" sz="2000" dirty="0"/>
              <a:t> 15- 30 ppt.</a:t>
            </a:r>
          </a:p>
          <a:p>
            <a:pPr marL="342900" indent="-342900" algn="just">
              <a:buAutoNum type="arabicPeriod"/>
            </a:pP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melekat</a:t>
            </a:r>
            <a:r>
              <a:rPr lang="en-US" sz="2000" dirty="0"/>
              <a:t> di </a:t>
            </a:r>
            <a:r>
              <a:rPr lang="en-US" sz="2000" dirty="0" err="1"/>
              <a:t>batu</a:t>
            </a:r>
            <a:r>
              <a:rPr lang="en-US" sz="2000" dirty="0"/>
              <a:t> </a:t>
            </a:r>
            <a:r>
              <a:rPr lang="en-US" sz="2000" dirty="0" err="1"/>
              <a:t>pasir</a:t>
            </a:r>
            <a:r>
              <a:rPr lang="en-US" sz="2000" dirty="0"/>
              <a:t>, </a:t>
            </a:r>
            <a:r>
              <a:rPr lang="en-US" sz="2000" dirty="0" err="1"/>
              <a:t>lumpur</a:t>
            </a:r>
            <a:r>
              <a:rPr lang="en-US" sz="2000" dirty="0"/>
              <a:t>, dan </a:t>
            </a:r>
            <a:r>
              <a:rPr lang="en-US" sz="2000" dirty="0" err="1"/>
              <a:t>jenis</a:t>
            </a:r>
            <a:r>
              <a:rPr lang="en-US" sz="2000" dirty="0"/>
              <a:t>- </a:t>
            </a:r>
            <a:r>
              <a:rPr lang="en-US" sz="2000" dirty="0" err="1"/>
              <a:t>jenis</a:t>
            </a:r>
            <a:r>
              <a:rPr lang="en-US" sz="2000" dirty="0"/>
              <a:t> </a:t>
            </a:r>
            <a:r>
              <a:rPr lang="en-US" sz="2000" dirty="0" err="1"/>
              <a:t>terumbu</a:t>
            </a:r>
            <a:r>
              <a:rPr lang="en-US" sz="2000" dirty="0"/>
              <a:t> </a:t>
            </a:r>
            <a:r>
              <a:rPr lang="en-US" sz="2000" dirty="0" err="1"/>
              <a:t>karang</a:t>
            </a:r>
            <a:r>
              <a:rPr lang="en-US" sz="2000" dirty="0"/>
              <a:t> </a:t>
            </a:r>
            <a:endParaRPr lang="en-ID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E107F0-7A1B-4BEA-84A0-BCCB66D791F4}"/>
              </a:ext>
            </a:extLst>
          </p:cNvPr>
          <p:cNvSpPr/>
          <p:nvPr/>
        </p:nvSpPr>
        <p:spPr>
          <a:xfrm>
            <a:off x="9148173" y="6222032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77016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6000">
        <p14:flip dir="r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72F1095-44D7-45F7-A004-160084961D68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6CED23-2339-4936-903D-05118D6ADBFA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700675-5036-4274-83C8-5F138F18DDFB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710DEB-5A03-4ACB-AAED-36647DAA9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ADF02-1A2B-4526-8AE4-BC01C1C5E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Eucheuma spinosum</a:t>
            </a: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B4B57B-0FD8-427F-91D6-4BC87F21D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506" y="2610212"/>
            <a:ext cx="2782164" cy="2782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9A13EC-B023-4CEC-823E-931E59F54D9F}"/>
              </a:ext>
            </a:extLst>
          </p:cNvPr>
          <p:cNvSpPr txBox="1"/>
          <p:nvPr/>
        </p:nvSpPr>
        <p:spPr>
          <a:xfrm>
            <a:off x="4717774" y="2345635"/>
            <a:ext cx="66360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dirty="0" err="1"/>
              <a:t>Merupakan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Rhodophyta (</a:t>
            </a:r>
            <a:r>
              <a:rPr lang="en-US" dirty="0" err="1"/>
              <a:t>rumput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)</a:t>
            </a:r>
          </a:p>
          <a:p>
            <a:pPr marL="342900" indent="-342900" algn="just">
              <a:buAutoNum type="arabicPeriod"/>
            </a:pPr>
            <a:r>
              <a:rPr lang="en-US" dirty="0"/>
              <a:t>Thallus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silindris</a:t>
            </a:r>
            <a:r>
              <a:rPr lang="en-US" dirty="0"/>
              <a:t>, </a:t>
            </a:r>
            <a:r>
              <a:rPr lang="en-US" dirty="0" err="1"/>
              <a:t>percabangan</a:t>
            </a:r>
            <a:r>
              <a:rPr lang="en-US" dirty="0"/>
              <a:t> thallus </a:t>
            </a:r>
            <a:r>
              <a:rPr lang="en-US" dirty="0" err="1"/>
              <a:t>berujung</a:t>
            </a:r>
            <a:r>
              <a:rPr lang="en-US" dirty="0"/>
              <a:t> </a:t>
            </a:r>
            <a:r>
              <a:rPr lang="en-US" dirty="0" err="1"/>
              <a:t>runcing</a:t>
            </a:r>
            <a:r>
              <a:rPr lang="en-US" dirty="0"/>
              <a:t> dan </a:t>
            </a:r>
            <a:r>
              <a:rPr lang="en-US" dirty="0" err="1"/>
              <a:t>ditumbuhi</a:t>
            </a:r>
            <a:r>
              <a:rPr lang="en-US" dirty="0"/>
              <a:t> </a:t>
            </a:r>
            <a:r>
              <a:rPr lang="en-US" dirty="0" err="1"/>
              <a:t>tonjolan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duri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US" dirty="0"/>
          </a:p>
          <a:p>
            <a:pPr marL="342900" indent="-342900" algn="just">
              <a:buAutoNum type="arabicPeriod"/>
            </a:pP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tubuhnya</a:t>
            </a:r>
            <a:r>
              <a:rPr lang="en-US" dirty="0"/>
              <a:t> </a:t>
            </a:r>
            <a:r>
              <a:rPr lang="en-US" dirty="0" err="1"/>
              <a:t>licin</a:t>
            </a:r>
            <a:r>
              <a:rPr lang="en-US" dirty="0"/>
              <a:t>,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coklat</a:t>
            </a:r>
            <a:r>
              <a:rPr lang="en-US" dirty="0"/>
              <a:t> </a:t>
            </a:r>
            <a:r>
              <a:rPr lang="en-US" dirty="0" err="1"/>
              <a:t>tua</a:t>
            </a:r>
            <a:r>
              <a:rPr lang="en-US" dirty="0"/>
              <a:t>,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coklat</a:t>
            </a:r>
            <a:r>
              <a:rPr lang="en-US" dirty="0"/>
              <a:t>,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kuning</a:t>
            </a:r>
            <a:r>
              <a:rPr lang="en-US" dirty="0"/>
              <a:t>,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ungu</a:t>
            </a:r>
            <a:endParaRPr lang="en-US" dirty="0"/>
          </a:p>
          <a:p>
            <a:pPr marL="342900" indent="-342900" algn="just">
              <a:buAutoNum type="arabicPeriod"/>
            </a:pPr>
            <a:r>
              <a:rPr lang="en-US" dirty="0" err="1"/>
              <a:t>Tumbuh</a:t>
            </a:r>
            <a:r>
              <a:rPr lang="en-US" dirty="0"/>
              <a:t> pada </a:t>
            </a:r>
            <a:r>
              <a:rPr lang="en-US" dirty="0" err="1"/>
              <a:t>perairan</a:t>
            </a:r>
            <a:r>
              <a:rPr lang="en-US" dirty="0"/>
              <a:t> yang </a:t>
            </a:r>
            <a:r>
              <a:rPr lang="en-US" dirty="0" err="1"/>
              <a:t>jernih</a:t>
            </a:r>
            <a:r>
              <a:rPr lang="en-US" dirty="0"/>
              <a:t> dan </a:t>
            </a:r>
            <a:r>
              <a:rPr lang="en-US" dirty="0" err="1"/>
              <a:t>berarus</a:t>
            </a:r>
            <a:r>
              <a:rPr lang="en-US" dirty="0"/>
              <a:t>,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perairannya</a:t>
            </a:r>
            <a:r>
              <a:rPr lang="en-US" dirty="0"/>
              <a:t> </a:t>
            </a:r>
            <a:r>
              <a:rPr lang="en-US" dirty="0" err="1"/>
              <a:t>berpasir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berlumpur</a:t>
            </a:r>
            <a:r>
              <a:rPr lang="en-US" dirty="0"/>
              <a:t> dan </a:t>
            </a:r>
            <a:r>
              <a:rPr lang="en-US" dirty="0" err="1"/>
              <a:t>hidupnya</a:t>
            </a:r>
            <a:r>
              <a:rPr lang="en-US" dirty="0"/>
              <a:t> </a:t>
            </a:r>
            <a:r>
              <a:rPr lang="en-US" dirty="0" err="1"/>
              <a:t>menempel</a:t>
            </a:r>
            <a:r>
              <a:rPr lang="en-US" dirty="0"/>
              <a:t> pada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terumbu</a:t>
            </a:r>
            <a:r>
              <a:rPr lang="en-US" dirty="0"/>
              <a:t> </a:t>
            </a:r>
            <a:r>
              <a:rPr lang="en-US" dirty="0" err="1"/>
              <a:t>karang</a:t>
            </a:r>
            <a:r>
              <a:rPr lang="en-US" dirty="0"/>
              <a:t> </a:t>
            </a:r>
          </a:p>
          <a:p>
            <a:pPr algn="just"/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C11EC-5222-4866-891F-C0676471C367}"/>
              </a:ext>
            </a:extLst>
          </p:cNvPr>
          <p:cNvSpPr/>
          <p:nvPr/>
        </p:nvSpPr>
        <p:spPr>
          <a:xfrm>
            <a:off x="9240938" y="5992297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3121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4000">
        <p14:flip dir="r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763E534-677F-4FEF-80FA-7B9ABB2D53C0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624D69-E2E4-44A4-917C-F034A21AEDC4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4C957-9936-441F-82F0-C5BDB95BE5FD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0AEABA-2A97-423A-A3A9-724329FA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8BD84-4E2E-4875-AD02-51B2F3B83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4. Eucheuma </a:t>
            </a:r>
            <a:r>
              <a:rPr lang="en-US" dirty="0" err="1"/>
              <a:t>Cottonii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EB85D5-E928-41E2-B8C6-0459E392187B}"/>
              </a:ext>
            </a:extLst>
          </p:cNvPr>
          <p:cNvSpPr txBox="1"/>
          <p:nvPr/>
        </p:nvSpPr>
        <p:spPr>
          <a:xfrm>
            <a:off x="4611757" y="2062096"/>
            <a:ext cx="65465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000" dirty="0" err="1"/>
              <a:t>Thallusnya</a:t>
            </a:r>
            <a:r>
              <a:rPr lang="en-US" sz="2000" dirty="0"/>
              <a:t> </a:t>
            </a:r>
            <a:r>
              <a:rPr lang="en-US" sz="2000" dirty="0" err="1"/>
              <a:t>bercabang</a:t>
            </a:r>
            <a:r>
              <a:rPr lang="en-US" sz="2000" dirty="0"/>
              <a:t>- </a:t>
            </a:r>
            <a:r>
              <a:rPr lang="en-US" sz="2000" dirty="0" err="1"/>
              <a:t>cabang</a:t>
            </a:r>
            <a:r>
              <a:rPr lang="en-US" sz="2000" dirty="0"/>
              <a:t> </a:t>
            </a:r>
            <a:r>
              <a:rPr lang="en-US" sz="2000" dirty="0" err="1"/>
              <a:t>berbentuk</a:t>
            </a:r>
            <a:r>
              <a:rPr lang="en-US" sz="2000" dirty="0"/>
              <a:t> </a:t>
            </a:r>
            <a:r>
              <a:rPr lang="en-US" sz="2000" dirty="0" err="1"/>
              <a:t>silindris</a:t>
            </a:r>
            <a:r>
              <a:rPr lang="en-US" sz="2000" dirty="0"/>
              <a:t>/ </a:t>
            </a:r>
            <a:r>
              <a:rPr lang="en-US" sz="2000" dirty="0" err="1"/>
              <a:t>pipih</a:t>
            </a:r>
            <a:r>
              <a:rPr lang="en-US" sz="2000" dirty="0"/>
              <a:t>, </a:t>
            </a:r>
            <a:r>
              <a:rPr lang="en-US" sz="2000" dirty="0" err="1"/>
              <a:t>percabangannya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teratur</a:t>
            </a:r>
            <a:r>
              <a:rPr lang="en-US" sz="2000" dirty="0"/>
              <a:t> dan </a:t>
            </a:r>
            <a:r>
              <a:rPr lang="en-US" sz="2000" dirty="0" err="1"/>
              <a:t>kasar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ditumbuhi</a:t>
            </a:r>
            <a:r>
              <a:rPr lang="en-US" sz="2000" dirty="0"/>
              <a:t> oleh </a:t>
            </a:r>
            <a:r>
              <a:rPr lang="en-US" sz="2000" dirty="0" err="1"/>
              <a:t>nodulla</a:t>
            </a:r>
            <a:r>
              <a:rPr lang="en-US" sz="2000" dirty="0"/>
              <a:t>/ spine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melindungi</a:t>
            </a:r>
            <a:r>
              <a:rPr lang="en-US" sz="2000" dirty="0"/>
              <a:t> </a:t>
            </a:r>
            <a:r>
              <a:rPr lang="en-US" sz="2000" dirty="0" err="1"/>
              <a:t>gametan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Ujungnya</a:t>
            </a:r>
            <a:r>
              <a:rPr lang="en-US" sz="2000" dirty="0"/>
              <a:t> </a:t>
            </a:r>
            <a:r>
              <a:rPr lang="en-US" sz="2000" dirty="0" err="1"/>
              <a:t>runcing</a:t>
            </a:r>
            <a:r>
              <a:rPr lang="en-US" sz="2000" dirty="0"/>
              <a:t>/ </a:t>
            </a:r>
            <a:r>
              <a:rPr lang="en-US" sz="2000" dirty="0" err="1"/>
              <a:t>tumpul</a:t>
            </a:r>
            <a:r>
              <a:rPr lang="en-US" sz="2000" dirty="0"/>
              <a:t> </a:t>
            </a:r>
            <a:r>
              <a:rPr lang="en-US" sz="2000" dirty="0" err="1"/>
              <a:t>berwarna</a:t>
            </a:r>
            <a:r>
              <a:rPr lang="en-US" sz="2000" dirty="0"/>
              <a:t> </a:t>
            </a:r>
            <a:r>
              <a:rPr lang="en-US" sz="2000" dirty="0" err="1"/>
              <a:t>coklat</a:t>
            </a:r>
            <a:r>
              <a:rPr lang="en-US" sz="2000" dirty="0"/>
              <a:t> </a:t>
            </a:r>
            <a:r>
              <a:rPr lang="en-US" sz="2000" dirty="0" err="1"/>
              <a:t>ungu</a:t>
            </a:r>
            <a:r>
              <a:rPr lang="en-US" sz="2000" dirty="0"/>
              <a:t>/ </a:t>
            </a:r>
            <a:r>
              <a:rPr lang="en-US" sz="2000" dirty="0" err="1"/>
              <a:t>hijau</a:t>
            </a:r>
            <a:r>
              <a:rPr lang="en-US" sz="2000" dirty="0"/>
              <a:t> </a:t>
            </a:r>
            <a:r>
              <a:rPr lang="en-US" sz="2000" dirty="0" err="1"/>
              <a:t>kuning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Habitatnya</a:t>
            </a:r>
            <a:r>
              <a:rPr lang="en-US" sz="2000" dirty="0"/>
              <a:t> pada </a:t>
            </a:r>
            <a:r>
              <a:rPr lang="en-US" sz="2000" dirty="0" err="1"/>
              <a:t>daerah</a:t>
            </a:r>
            <a:r>
              <a:rPr lang="en-US" sz="2000" dirty="0"/>
              <a:t> </a:t>
            </a:r>
            <a:r>
              <a:rPr lang="en-US" sz="2000" dirty="0" err="1"/>
              <a:t>pasang</a:t>
            </a:r>
            <a:r>
              <a:rPr lang="en-US" sz="2000" dirty="0"/>
              <a:t> </a:t>
            </a:r>
            <a:r>
              <a:rPr lang="en-US" sz="2000" dirty="0" err="1"/>
              <a:t>surut</a:t>
            </a:r>
            <a:r>
              <a:rPr lang="en-US" sz="2000" dirty="0"/>
              <a:t>, </a:t>
            </a:r>
            <a:r>
              <a:rPr lang="en-US" sz="2000" dirty="0" err="1"/>
              <a:t>rataan</a:t>
            </a:r>
            <a:r>
              <a:rPr lang="en-US" sz="2000" dirty="0"/>
              <a:t> </a:t>
            </a:r>
            <a:r>
              <a:rPr lang="en-US" sz="2000" dirty="0" err="1"/>
              <a:t>terumbu</a:t>
            </a:r>
            <a:r>
              <a:rPr lang="en-US" sz="2000" dirty="0"/>
              <a:t> </a:t>
            </a:r>
            <a:r>
              <a:rPr lang="en-US" sz="2000" dirty="0" err="1"/>
              <a:t>karang</a:t>
            </a:r>
            <a:r>
              <a:rPr lang="en-US" sz="2000" dirty="0"/>
              <a:t>, </a:t>
            </a:r>
            <a:r>
              <a:rPr lang="en-US" sz="2000" dirty="0" err="1"/>
              <a:t>menempel</a:t>
            </a:r>
            <a:r>
              <a:rPr lang="en-US" sz="2000" dirty="0"/>
              <a:t> pada </a:t>
            </a:r>
            <a:r>
              <a:rPr lang="en-US" sz="2000" dirty="0" err="1"/>
              <a:t>substrat</a:t>
            </a:r>
            <a:r>
              <a:rPr lang="en-US" sz="2000" dirty="0"/>
              <a:t> yang </a:t>
            </a:r>
            <a:r>
              <a:rPr lang="en-US" sz="2000" dirty="0" err="1"/>
              <a:t>keras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Diambil</a:t>
            </a:r>
            <a:r>
              <a:rPr lang="en-US" sz="2000" dirty="0"/>
              <a:t> </a:t>
            </a:r>
            <a:r>
              <a:rPr lang="en-US" sz="2000" dirty="0" err="1"/>
              <a:t>kandungan</a:t>
            </a:r>
            <a:r>
              <a:rPr lang="en-US" sz="2000" dirty="0"/>
              <a:t> </a:t>
            </a:r>
            <a:r>
              <a:rPr lang="en-US" sz="2000" dirty="0" err="1"/>
              <a:t>kimiawinya</a:t>
            </a:r>
            <a:r>
              <a:rPr lang="en-US" sz="2000" dirty="0"/>
              <a:t> (</a:t>
            </a:r>
            <a:r>
              <a:rPr lang="en-US" sz="2000" dirty="0" err="1"/>
              <a:t>karagenan</a:t>
            </a:r>
            <a:r>
              <a:rPr lang="en-US" sz="2000" dirty="0"/>
              <a:t>) dan </a:t>
            </a:r>
            <a:r>
              <a:rPr lang="en-US" sz="2000" dirty="0" err="1"/>
              <a:t>dimanfaatkan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industry </a:t>
            </a:r>
            <a:r>
              <a:rPr lang="en-US" sz="2000" dirty="0" err="1"/>
              <a:t>komestika</a:t>
            </a:r>
            <a:r>
              <a:rPr lang="en-US" sz="2000" dirty="0"/>
              <a:t>, </a:t>
            </a:r>
            <a:r>
              <a:rPr lang="en-US" sz="2000" dirty="0" err="1"/>
              <a:t>makanan</a:t>
            </a:r>
            <a:r>
              <a:rPr lang="en-US" sz="2000" dirty="0"/>
              <a:t>, dan </a:t>
            </a:r>
            <a:r>
              <a:rPr lang="en-US" sz="2000" dirty="0" err="1"/>
              <a:t>obat</a:t>
            </a:r>
            <a:r>
              <a:rPr lang="en-US" sz="2000" dirty="0"/>
              <a:t>- </a:t>
            </a:r>
            <a:r>
              <a:rPr lang="en-US" sz="2000" dirty="0" err="1"/>
              <a:t>obatan</a:t>
            </a:r>
            <a:r>
              <a:rPr lang="en-US" sz="2000" dirty="0"/>
              <a:t> </a:t>
            </a:r>
            <a:endParaRPr lang="en-ID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064F1-65F5-49A5-9EF6-5CB011319CF8}"/>
              </a:ext>
            </a:extLst>
          </p:cNvPr>
          <p:cNvSpPr/>
          <p:nvPr/>
        </p:nvSpPr>
        <p:spPr>
          <a:xfrm>
            <a:off x="9042155" y="6116223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9BEFC8-CC26-4A46-9066-9F9D2D4F1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16572"/>
            <a:ext cx="3442484" cy="258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59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5000">
        <p14:flip dir="r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D33BC3-43D3-4226-9FF8-4EBEFE26B04B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0C740C-9289-48F3-8108-9E9A9D639352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CAEAD84-3373-4248-BB44-A76C0DFE6383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A603AC-7E16-40CF-867F-9521B8A9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366D1-5DDD-4C93-89C4-E09FF82DA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Acanthophora</a:t>
            </a:r>
            <a:r>
              <a:rPr lang="en-US" dirty="0"/>
              <a:t> </a:t>
            </a:r>
            <a:r>
              <a:rPr lang="en-US" dirty="0" err="1"/>
              <a:t>spicifera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1C1481-7B13-4209-9BD4-D674DBB5F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20" y="3594521"/>
            <a:ext cx="2995528" cy="22566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600DFF-FF3C-41D5-B861-2DD29AB1A73C}"/>
              </a:ext>
            </a:extLst>
          </p:cNvPr>
          <p:cNvSpPr txBox="1"/>
          <p:nvPr/>
        </p:nvSpPr>
        <p:spPr>
          <a:xfrm>
            <a:off x="4359965" y="2332383"/>
            <a:ext cx="66363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000" dirty="0"/>
              <a:t>Thallus </a:t>
            </a:r>
            <a:r>
              <a:rPr lang="en-US" sz="2000" dirty="0" err="1"/>
              <a:t>silindris</a:t>
            </a:r>
            <a:r>
              <a:rPr lang="en-US" sz="2000" dirty="0"/>
              <a:t>, </a:t>
            </a:r>
            <a:r>
              <a:rPr lang="en-US" sz="2000" dirty="0" err="1"/>
              <a:t>percabangan</a:t>
            </a:r>
            <a:r>
              <a:rPr lang="en-US" sz="2000" dirty="0"/>
              <a:t> </a:t>
            </a:r>
            <a:r>
              <a:rPr lang="en-US" sz="2000" dirty="0" err="1"/>
              <a:t>bebas</a:t>
            </a:r>
            <a:r>
              <a:rPr lang="en-US" sz="2000" dirty="0"/>
              <a:t>, </a:t>
            </a:r>
            <a:r>
              <a:rPr lang="en-US" sz="2000" dirty="0" err="1"/>
              <a:t>tegak</a:t>
            </a:r>
            <a:r>
              <a:rPr lang="en-US" sz="2000" dirty="0"/>
              <a:t>, </a:t>
            </a: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duri</a:t>
            </a:r>
            <a:r>
              <a:rPr lang="en-US" sz="2000" dirty="0"/>
              <a:t>- </a:t>
            </a:r>
            <a:r>
              <a:rPr lang="en-US" sz="2000" dirty="0" err="1"/>
              <a:t>duri</a:t>
            </a:r>
            <a:r>
              <a:rPr lang="en-US" sz="2000" dirty="0"/>
              <a:t> </a:t>
            </a:r>
            <a:r>
              <a:rPr lang="en-US" sz="2000" dirty="0" err="1"/>
              <a:t>pendek</a:t>
            </a:r>
            <a:r>
              <a:rPr lang="en-US" sz="2000" dirty="0"/>
              <a:t> </a:t>
            </a:r>
            <a:r>
              <a:rPr lang="en-US" sz="2000" dirty="0" err="1"/>
              <a:t>sekitar</a:t>
            </a:r>
            <a:r>
              <a:rPr lang="en-US" sz="2000" dirty="0"/>
              <a:t> thallus</a:t>
            </a:r>
          </a:p>
          <a:p>
            <a:pPr marL="342900" indent="-342900" algn="just">
              <a:buAutoNum type="arabicPeriod"/>
            </a:pPr>
            <a:r>
              <a:rPr lang="en-US" sz="2000" dirty="0" err="1"/>
              <a:t>Tubuh</a:t>
            </a:r>
            <a:r>
              <a:rPr lang="en-US" sz="2000" dirty="0"/>
              <a:t> </a:t>
            </a:r>
            <a:r>
              <a:rPr lang="en-US" sz="2000" dirty="0" err="1"/>
              <a:t>berwarna</a:t>
            </a:r>
            <a:r>
              <a:rPr lang="en-US" sz="2000" dirty="0"/>
              <a:t> </a:t>
            </a:r>
            <a:r>
              <a:rPr lang="en-US" sz="2000" dirty="0" err="1"/>
              <a:t>coklat</a:t>
            </a:r>
            <a:r>
              <a:rPr lang="en-US" sz="2000" dirty="0"/>
              <a:t> </a:t>
            </a:r>
            <a:r>
              <a:rPr lang="en-US" sz="2000" dirty="0" err="1"/>
              <a:t>tua</a:t>
            </a:r>
            <a:r>
              <a:rPr lang="en-US" sz="2000" dirty="0"/>
              <a:t>/ </a:t>
            </a:r>
            <a:r>
              <a:rPr lang="en-US" sz="2000" dirty="0" err="1"/>
              <a:t>coklat</a:t>
            </a:r>
            <a:r>
              <a:rPr lang="en-US" sz="2000" dirty="0"/>
              <a:t> </a:t>
            </a:r>
            <a:r>
              <a:rPr lang="en-US" sz="2000" dirty="0" err="1"/>
              <a:t>kekuningan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Rumput</a:t>
            </a:r>
            <a:r>
              <a:rPr lang="en-US" sz="2000" dirty="0"/>
              <a:t> </a:t>
            </a:r>
            <a:r>
              <a:rPr lang="en-US" sz="2000" dirty="0" err="1"/>
              <a:t>lebat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percabangan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segala</a:t>
            </a:r>
            <a:r>
              <a:rPr lang="en-US" sz="2000" dirty="0"/>
              <a:t> </a:t>
            </a:r>
            <a:r>
              <a:rPr lang="en-US" sz="2000" dirty="0" err="1"/>
              <a:t>arah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Tumbuh</a:t>
            </a:r>
            <a:r>
              <a:rPr lang="en-US" sz="2000" dirty="0"/>
              <a:t> pada </a:t>
            </a:r>
            <a:r>
              <a:rPr lang="en-US" sz="2000" dirty="0" err="1"/>
              <a:t>substrat</a:t>
            </a:r>
            <a:r>
              <a:rPr lang="en-US" sz="2000" dirty="0"/>
              <a:t> </a:t>
            </a:r>
            <a:r>
              <a:rPr lang="en-US" sz="2000" dirty="0" err="1"/>
              <a:t>batu</a:t>
            </a:r>
            <a:r>
              <a:rPr lang="en-US" sz="2000" dirty="0"/>
              <a:t>/ </a:t>
            </a:r>
            <a:r>
              <a:rPr lang="en-US" sz="2000" dirty="0" err="1"/>
              <a:t>substrat</a:t>
            </a:r>
            <a:r>
              <a:rPr lang="en-US" sz="2000" dirty="0"/>
              <a:t> </a:t>
            </a:r>
            <a:r>
              <a:rPr lang="en-US" sz="2000" dirty="0" err="1"/>
              <a:t>keras</a:t>
            </a:r>
            <a:r>
              <a:rPr lang="en-US" sz="2000" dirty="0"/>
              <a:t> </a:t>
            </a:r>
            <a:r>
              <a:rPr lang="en-US" sz="2000" dirty="0" err="1"/>
              <a:t>lainnya</a:t>
            </a:r>
            <a:r>
              <a:rPr lang="en-US" sz="2000" dirty="0"/>
              <a:t>,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jenis</a:t>
            </a:r>
            <a:r>
              <a:rPr lang="en-US" sz="2000" dirty="0"/>
              <a:t> </a:t>
            </a:r>
            <a:r>
              <a:rPr lang="en-US" sz="2000" dirty="0" err="1"/>
              <a:t>terumbu</a:t>
            </a:r>
            <a:r>
              <a:rPr lang="en-US" sz="2000" dirty="0"/>
              <a:t> </a:t>
            </a:r>
            <a:r>
              <a:rPr lang="en-US" sz="2000" dirty="0" err="1"/>
              <a:t>karang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dimanfaatkan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ringan</a:t>
            </a:r>
            <a:r>
              <a:rPr lang="en-US" sz="2000" dirty="0"/>
              <a:t> dan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olahan</a:t>
            </a:r>
            <a:endParaRPr lang="en-ID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037A1B-2D47-4960-A03C-39D3A0E9BBE7}"/>
              </a:ext>
            </a:extLst>
          </p:cNvPr>
          <p:cNvSpPr/>
          <p:nvPr/>
        </p:nvSpPr>
        <p:spPr>
          <a:xfrm>
            <a:off x="8658703" y="6116223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52737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6000">
        <p14:flip dir="r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480FC93-FA0F-4403-B1FE-7EA133C69873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E5819C-BD14-450A-B634-370E5FCC23DF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2D1F5D-EFD9-4987-8D12-06D09CC702CC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0EE74E-F247-4BF1-BF8B-B3CF6438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2CE49-4AAA-46D8-9B45-8E1EF5D10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6. </a:t>
            </a:r>
            <a:r>
              <a:rPr lang="en-US" dirty="0" err="1"/>
              <a:t>Hypnea</a:t>
            </a:r>
            <a:r>
              <a:rPr lang="en-US" dirty="0"/>
              <a:t> sp.</a:t>
            </a: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10B828-AAC6-48EC-9F7F-0E2535E9F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16517"/>
            <a:ext cx="3608190" cy="18855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F43475-ADDB-42D4-8A74-A17B4B07A82A}"/>
              </a:ext>
            </a:extLst>
          </p:cNvPr>
          <p:cNvSpPr txBox="1"/>
          <p:nvPr/>
        </p:nvSpPr>
        <p:spPr>
          <a:xfrm>
            <a:off x="4731026" y="2062096"/>
            <a:ext cx="66227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dirty="0" err="1"/>
              <a:t>Merupakan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spesies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Rhodophyta (</a:t>
            </a:r>
            <a:r>
              <a:rPr lang="en-US" sz="2400" dirty="0" err="1"/>
              <a:t>rumput</a:t>
            </a:r>
            <a:r>
              <a:rPr lang="en-US" sz="2400" dirty="0"/>
              <a:t> </a:t>
            </a:r>
            <a:r>
              <a:rPr lang="en-US" sz="2400" dirty="0" err="1"/>
              <a:t>laut</a:t>
            </a:r>
            <a:r>
              <a:rPr lang="en-US" sz="2400" dirty="0"/>
              <a:t> </a:t>
            </a:r>
            <a:r>
              <a:rPr lang="en-US" sz="2400" dirty="0" err="1"/>
              <a:t>merah</a:t>
            </a:r>
            <a:r>
              <a:rPr lang="en-US" sz="2400" dirty="0"/>
              <a:t>)</a:t>
            </a:r>
          </a:p>
          <a:p>
            <a:pPr marL="342900" indent="-342900" algn="just">
              <a:buAutoNum type="arabicPeriod"/>
            </a:pPr>
            <a:r>
              <a:rPr lang="en-US" sz="2400" dirty="0" err="1"/>
              <a:t>Mempunyai</a:t>
            </a:r>
            <a:r>
              <a:rPr lang="en-US" sz="2400" dirty="0"/>
              <a:t> thallus yang </a:t>
            </a:r>
            <a:r>
              <a:rPr lang="en-US" sz="2400" dirty="0" err="1"/>
              <a:t>lurus</a:t>
            </a:r>
            <a:r>
              <a:rPr lang="en-US" sz="2400" dirty="0"/>
              <a:t>, </a:t>
            </a:r>
            <a:r>
              <a:rPr lang="en-US" sz="2400" dirty="0" err="1"/>
              <a:t>bercabang</a:t>
            </a:r>
            <a:r>
              <a:rPr lang="en-US" sz="2400" dirty="0"/>
              <a:t> </a:t>
            </a:r>
            <a:r>
              <a:rPr lang="en-US" sz="2400" dirty="0" err="1"/>
              <a:t>lemah</a:t>
            </a: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 err="1"/>
              <a:t>Berwarna</a:t>
            </a:r>
            <a:r>
              <a:rPr lang="en-US" sz="2400" dirty="0"/>
              <a:t> </a:t>
            </a:r>
            <a:r>
              <a:rPr lang="en-US" sz="2400" dirty="0" err="1"/>
              <a:t>coklat</a:t>
            </a:r>
            <a:r>
              <a:rPr lang="en-US" sz="2400" dirty="0"/>
              <a:t>/ </a:t>
            </a:r>
            <a:r>
              <a:rPr lang="en-US" sz="2400" dirty="0" err="1"/>
              <a:t>kehijau</a:t>
            </a:r>
            <a:r>
              <a:rPr lang="en-US" sz="2400" dirty="0"/>
              <a:t>- </a:t>
            </a:r>
            <a:r>
              <a:rPr lang="en-US" sz="2400" dirty="0" err="1"/>
              <a:t>hijauan</a:t>
            </a:r>
            <a:r>
              <a:rPr lang="en-US" sz="2400" dirty="0"/>
              <a:t> </a:t>
            </a:r>
          </a:p>
          <a:p>
            <a:pPr marL="342900" indent="-342900" algn="just">
              <a:buAutoNum type="arabicPeriod"/>
            </a:pPr>
            <a:r>
              <a:rPr lang="en-US" sz="2400" dirty="0" err="1"/>
              <a:t>Sepanjang</a:t>
            </a:r>
            <a:r>
              <a:rPr lang="en-US" sz="2400" dirty="0"/>
              <a:t> thallus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rambut</a:t>
            </a:r>
            <a:r>
              <a:rPr lang="en-US" sz="2400" dirty="0"/>
              <a:t>- </a:t>
            </a:r>
            <a:r>
              <a:rPr lang="en-US" sz="2400" dirty="0" err="1"/>
              <a:t>rambut</a:t>
            </a:r>
            <a:r>
              <a:rPr lang="en-US" sz="2400" dirty="0"/>
              <a:t> </a:t>
            </a:r>
            <a:r>
              <a:rPr lang="en-US" sz="2400" dirty="0" err="1"/>
              <a:t>halus</a:t>
            </a: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 err="1"/>
              <a:t>Dimanfaatkan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diambil</a:t>
            </a:r>
            <a:r>
              <a:rPr lang="en-US" sz="2400" dirty="0"/>
              <a:t> </a:t>
            </a:r>
            <a:r>
              <a:rPr lang="en-US" sz="2400" dirty="0" err="1"/>
              <a:t>karagenannya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baku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endParaRPr lang="en-US" sz="2400" dirty="0"/>
          </a:p>
          <a:p>
            <a:pPr algn="just"/>
            <a:r>
              <a:rPr lang="en-US" sz="2400" dirty="0"/>
              <a:t> </a:t>
            </a:r>
            <a:endParaRPr lang="en-ID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C8FD77-6855-434A-8231-ADC414FED8BF}"/>
              </a:ext>
            </a:extLst>
          </p:cNvPr>
          <p:cNvSpPr/>
          <p:nvPr/>
        </p:nvSpPr>
        <p:spPr>
          <a:xfrm>
            <a:off x="8936138" y="6121467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6419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6000">
        <p14:flip dir="r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22326D8-1024-4B1A-959F-85A431E3D646}"/>
              </a:ext>
            </a:extLst>
          </p:cNvPr>
          <p:cNvGrpSpPr/>
          <p:nvPr/>
        </p:nvGrpSpPr>
        <p:grpSpPr>
          <a:xfrm>
            <a:off x="1166193" y="557111"/>
            <a:ext cx="9422294" cy="1080569"/>
            <a:chOff x="4260574" y="583096"/>
            <a:chExt cx="3611217" cy="1080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85C48F5-4E00-4551-8874-EF3A60588080}"/>
                </a:ext>
              </a:extLst>
            </p:cNvPr>
            <p:cNvSpPr/>
            <p:nvPr/>
          </p:nvSpPr>
          <p:spPr>
            <a:xfrm>
              <a:off x="4260574" y="762518"/>
              <a:ext cx="3458817" cy="90114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25CF8EB-657A-4BFD-85BB-5E03B664CC7A}"/>
                </a:ext>
              </a:extLst>
            </p:cNvPr>
            <p:cNvSpPr/>
            <p:nvPr/>
          </p:nvSpPr>
          <p:spPr>
            <a:xfrm>
              <a:off x="4412974" y="583096"/>
              <a:ext cx="3458817" cy="9011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EC68A99-2E9A-4FEB-9F4C-9613C847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SPESIES RUMPUT LAUT DI INDONESIA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B5840-F96B-42D8-A213-9757B1184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7. Ulva </a:t>
            </a:r>
            <a:r>
              <a:rPr lang="en-US" dirty="0" err="1"/>
              <a:t>lactuca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5B18D5-67BB-4523-B4F7-EE919A4F7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24969"/>
            <a:ext cx="2857500" cy="2152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CF9234-7117-42F2-87D0-4B4FAC701474}"/>
              </a:ext>
            </a:extLst>
          </p:cNvPr>
          <p:cNvSpPr txBox="1"/>
          <p:nvPr/>
        </p:nvSpPr>
        <p:spPr>
          <a:xfrm>
            <a:off x="4293704" y="2252870"/>
            <a:ext cx="6957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divisi Chlorophyta (</a:t>
            </a:r>
            <a:r>
              <a:rPr lang="en-US" sz="2400" dirty="0" err="1"/>
              <a:t>rumput</a:t>
            </a:r>
            <a:r>
              <a:rPr lang="en-US" sz="2400" dirty="0"/>
              <a:t> </a:t>
            </a:r>
            <a:r>
              <a:rPr lang="en-US" sz="2400" dirty="0" err="1"/>
              <a:t>laut</a:t>
            </a:r>
            <a:r>
              <a:rPr lang="en-US" sz="2400" dirty="0"/>
              <a:t> </a:t>
            </a:r>
            <a:r>
              <a:rPr lang="en-US" sz="2400" dirty="0" err="1"/>
              <a:t>hijau</a:t>
            </a:r>
            <a:r>
              <a:rPr lang="en-US" sz="2400" dirty="0"/>
              <a:t>)</a:t>
            </a:r>
          </a:p>
          <a:p>
            <a:pPr marL="342900" indent="-342900" algn="just">
              <a:buAutoNum type="arabicPeriod"/>
            </a:pPr>
            <a:r>
              <a:rPr lang="en-US" sz="2400" dirty="0" err="1"/>
              <a:t>Habitatnya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di air </a:t>
            </a:r>
            <a:r>
              <a:rPr lang="en-US" sz="2400" dirty="0" err="1"/>
              <a:t>laut</a:t>
            </a: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/>
              <a:t>Thallus tipis dan </a:t>
            </a:r>
            <a:r>
              <a:rPr lang="en-US" sz="2400" dirty="0" err="1"/>
              <a:t>gepeng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pedang</a:t>
            </a:r>
            <a:r>
              <a:rPr lang="en-US" sz="2400" dirty="0"/>
              <a:t>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2 lapis </a:t>
            </a:r>
            <a:r>
              <a:rPr lang="en-US" sz="2400" dirty="0" err="1"/>
              <a:t>sel</a:t>
            </a: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 err="1"/>
              <a:t>Memiliki</a:t>
            </a:r>
            <a:r>
              <a:rPr lang="en-US" sz="2400" dirty="0"/>
              <a:t> Panjang </a:t>
            </a:r>
            <a:r>
              <a:rPr lang="en-US" sz="2400" dirty="0" err="1"/>
              <a:t>sampai</a:t>
            </a:r>
            <a:r>
              <a:rPr lang="en-US" sz="2400" dirty="0"/>
              <a:t> 100 cm dan </a:t>
            </a:r>
            <a:r>
              <a:rPr lang="en-US" sz="2400" dirty="0" err="1"/>
              <a:t>berwarna</a:t>
            </a:r>
            <a:r>
              <a:rPr lang="en-US" sz="2400" dirty="0"/>
              <a:t> </a:t>
            </a:r>
            <a:r>
              <a:rPr lang="en-US" sz="2400" dirty="0" err="1"/>
              <a:t>hijau</a:t>
            </a:r>
            <a:r>
              <a:rPr lang="en-US" sz="2400" dirty="0"/>
              <a:t> </a:t>
            </a:r>
            <a:r>
              <a:rPr lang="en-US" sz="2400" dirty="0" err="1"/>
              <a:t>apel</a:t>
            </a:r>
            <a:r>
              <a:rPr lang="en-US" sz="2400" dirty="0"/>
              <a:t> </a:t>
            </a:r>
            <a:r>
              <a:rPr lang="en-US" sz="2400" dirty="0" err="1"/>
              <a:t>terang</a:t>
            </a:r>
            <a:endParaRPr lang="en-ID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914688-2E84-493F-9F08-3B767798CBCF}"/>
              </a:ext>
            </a:extLst>
          </p:cNvPr>
          <p:cNvSpPr/>
          <p:nvPr/>
        </p:nvSpPr>
        <p:spPr>
          <a:xfrm>
            <a:off x="9134921" y="6246183"/>
            <a:ext cx="269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bulelengkab.go.id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20940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5000">
        <p14:flip dir="r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B662E0-8BC7-4E9D-8379-229CEAEF6E53}"/>
              </a:ext>
            </a:extLst>
          </p:cNvPr>
          <p:cNvGrpSpPr/>
          <p:nvPr/>
        </p:nvGrpSpPr>
        <p:grpSpPr>
          <a:xfrm>
            <a:off x="450574" y="477078"/>
            <a:ext cx="10800522" cy="1237629"/>
            <a:chOff x="450574" y="477078"/>
            <a:chExt cx="10800522" cy="123762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D05B65-4370-4FC3-8A45-08AA65A5E280}"/>
                </a:ext>
              </a:extLst>
            </p:cNvPr>
            <p:cNvSpPr/>
            <p:nvPr/>
          </p:nvSpPr>
          <p:spPr>
            <a:xfrm>
              <a:off x="450574" y="681037"/>
              <a:ext cx="10296939" cy="10336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B55CD5-7829-4DB8-AE37-00532803D053}"/>
                </a:ext>
              </a:extLst>
            </p:cNvPr>
            <p:cNvSpPr/>
            <p:nvPr/>
          </p:nvSpPr>
          <p:spPr>
            <a:xfrm>
              <a:off x="838200" y="477078"/>
              <a:ext cx="10412896" cy="103367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D77764-C3E5-4717-A41B-6E2335843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487" y="3311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CIRI- CIRI DAN KANDUNGAN DAGING SAPI</a:t>
            </a:r>
            <a:endParaRPr lang="en-ID" dirty="0"/>
          </a:p>
        </p:txBody>
      </p:sp>
      <p:pic>
        <p:nvPicPr>
          <p:cNvPr id="3074" name="Picture 2" descr="Jual Daging Sapi per 250 gram - Kota Tangerang Selatan ...">
            <a:extLst>
              <a:ext uri="{FF2B5EF4-FFF2-40B4-BE49-F238E27FC236}">
                <a16:creationId xmlns:a16="http://schemas.microsoft.com/office/drawing/2014/main" id="{AF049FFA-7DDA-448E-AB8A-6AE9EA64A4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08" y="4463221"/>
            <a:ext cx="2983090" cy="191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11F7B0-2057-4F03-8D49-DB7B75E2E481}"/>
              </a:ext>
            </a:extLst>
          </p:cNvPr>
          <p:cNvSpPr txBox="1"/>
          <p:nvPr/>
        </p:nvSpPr>
        <p:spPr>
          <a:xfrm>
            <a:off x="3710609" y="2226365"/>
            <a:ext cx="73019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000" dirty="0" err="1"/>
              <a:t>Daging</a:t>
            </a:r>
            <a:r>
              <a:rPr lang="en-ID" sz="2000" dirty="0"/>
              <a:t> </a:t>
            </a:r>
            <a:r>
              <a:rPr lang="en-ID" sz="2000" dirty="0" err="1"/>
              <a:t>sapi</a:t>
            </a:r>
            <a:r>
              <a:rPr lang="en-ID" sz="2000" dirty="0"/>
              <a:t> </a:t>
            </a:r>
            <a:r>
              <a:rPr lang="en-ID" sz="2000" dirty="0" err="1"/>
              <a:t>berwarna</a:t>
            </a:r>
            <a:r>
              <a:rPr lang="en-ID" sz="2000" dirty="0"/>
              <a:t> </a:t>
            </a:r>
            <a:r>
              <a:rPr lang="en-ID" sz="2000" dirty="0" err="1"/>
              <a:t>merah</a:t>
            </a:r>
            <a:endParaRPr lang="en-ID" sz="2000" dirty="0"/>
          </a:p>
          <a:p>
            <a:pPr marL="342900" indent="-342900" algn="just">
              <a:buAutoNum type="arabicPeriod"/>
            </a:pPr>
            <a:r>
              <a:rPr lang="en-ID" sz="2000" dirty="0" err="1"/>
              <a:t>Bagian</a:t>
            </a:r>
            <a:r>
              <a:rPr lang="en-ID" sz="2000" dirty="0"/>
              <a:t> </a:t>
            </a:r>
            <a:r>
              <a:rPr lang="en-ID" sz="2000" dirty="0" err="1"/>
              <a:t>tubuh</a:t>
            </a:r>
            <a:r>
              <a:rPr lang="en-ID" sz="2000" dirty="0"/>
              <a:t> </a:t>
            </a:r>
            <a:r>
              <a:rPr lang="en-ID" sz="2000" dirty="0" err="1"/>
              <a:t>hewan</a:t>
            </a:r>
            <a:r>
              <a:rPr lang="en-ID" sz="2000" dirty="0"/>
              <a:t> </a:t>
            </a:r>
            <a:r>
              <a:rPr lang="en-ID" sz="2000" dirty="0" err="1"/>
              <a:t>ternak</a:t>
            </a:r>
            <a:r>
              <a:rPr lang="en-ID" sz="2000" dirty="0"/>
              <a:t> </a:t>
            </a:r>
            <a:r>
              <a:rPr lang="en-ID" sz="2000" dirty="0" err="1"/>
              <a:t>sapi</a:t>
            </a:r>
            <a:r>
              <a:rPr lang="en-ID" sz="2000" dirty="0"/>
              <a:t> yang </a:t>
            </a:r>
            <a:r>
              <a:rPr lang="en-ID" sz="2000" dirty="0" err="1"/>
              <a:t>memiliki</a:t>
            </a:r>
            <a:r>
              <a:rPr lang="en-ID" sz="2000" dirty="0"/>
              <a:t> </a:t>
            </a:r>
            <a:r>
              <a:rPr lang="en-ID" sz="2000" dirty="0" err="1"/>
              <a:t>daging</a:t>
            </a:r>
            <a:r>
              <a:rPr lang="en-ID" sz="2000" dirty="0"/>
              <a:t> </a:t>
            </a:r>
            <a:r>
              <a:rPr lang="en-ID" sz="2000" dirty="0" err="1"/>
              <a:t>terbanyak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bagian</a:t>
            </a:r>
            <a:r>
              <a:rPr lang="en-ID" sz="2000" dirty="0"/>
              <a:t> </a:t>
            </a:r>
            <a:r>
              <a:rPr lang="en-ID" sz="2000" dirty="0" err="1"/>
              <a:t>paha</a:t>
            </a:r>
            <a:r>
              <a:rPr lang="en-ID" sz="2000" dirty="0"/>
              <a:t> </a:t>
            </a:r>
            <a:r>
              <a:rPr lang="en-ID" sz="2000" dirty="0" err="1"/>
              <a:t>depan</a:t>
            </a:r>
            <a:r>
              <a:rPr lang="en-ID" sz="2000" dirty="0"/>
              <a:t> dan </a:t>
            </a:r>
            <a:r>
              <a:rPr lang="en-ID" sz="2000" dirty="0" err="1"/>
              <a:t>paha</a:t>
            </a:r>
            <a:r>
              <a:rPr lang="en-ID" sz="2000" dirty="0"/>
              <a:t> </a:t>
            </a:r>
            <a:r>
              <a:rPr lang="en-ID" sz="2000" dirty="0" err="1"/>
              <a:t>belakang</a:t>
            </a:r>
            <a:endParaRPr lang="en-ID" sz="2000" dirty="0"/>
          </a:p>
          <a:p>
            <a:pPr marL="342900" indent="-342900" algn="just">
              <a:buAutoNum type="arabicPeriod"/>
            </a:pPr>
            <a:r>
              <a:rPr lang="en-ID" sz="2000" dirty="0" err="1"/>
              <a:t>Memiliki</a:t>
            </a:r>
            <a:r>
              <a:rPr lang="en-ID" sz="2000" dirty="0"/>
              <a:t> </a:t>
            </a:r>
            <a:r>
              <a:rPr lang="en-ID" sz="2000" dirty="0" err="1"/>
              <a:t>kandungan</a:t>
            </a:r>
            <a:r>
              <a:rPr lang="en-ID" sz="2000" dirty="0"/>
              <a:t> protein yang </a:t>
            </a:r>
            <a:r>
              <a:rPr lang="en-ID" sz="2000" dirty="0" err="1"/>
              <a:t>tinggi</a:t>
            </a:r>
            <a:r>
              <a:rPr lang="en-ID" sz="2000" dirty="0"/>
              <a:t> (18,8 gram </a:t>
            </a:r>
            <a:r>
              <a:rPr lang="en-ID" sz="2000" dirty="0" err="1"/>
              <a:t>untuk</a:t>
            </a:r>
            <a:r>
              <a:rPr lang="en-ID" sz="2000" dirty="0"/>
              <a:t> 100 gram </a:t>
            </a:r>
            <a:r>
              <a:rPr lang="en-ID" sz="2000" dirty="0" err="1"/>
              <a:t>daging</a:t>
            </a:r>
            <a:r>
              <a:rPr lang="en-ID" sz="2000" dirty="0"/>
              <a:t> </a:t>
            </a:r>
            <a:r>
              <a:rPr lang="en-ID" sz="2000" dirty="0" err="1"/>
              <a:t>sapi</a:t>
            </a:r>
            <a:r>
              <a:rPr lang="en-ID" sz="2000" dirty="0"/>
              <a:t>)</a:t>
            </a:r>
          </a:p>
          <a:p>
            <a:pPr marL="342900" indent="-342900" algn="just">
              <a:buAutoNum type="arabicPeriod"/>
            </a:pPr>
            <a:r>
              <a:rPr lang="en-ID" sz="2000" dirty="0" err="1"/>
              <a:t>Teksturnya</a:t>
            </a:r>
            <a:r>
              <a:rPr lang="en-ID" sz="2000" dirty="0"/>
              <a:t> </a:t>
            </a:r>
            <a:r>
              <a:rPr lang="en-ID" sz="2000" dirty="0" err="1"/>
              <a:t>kenyal</a:t>
            </a:r>
            <a:r>
              <a:rPr lang="en-ID" sz="2000" dirty="0"/>
              <a:t> dan </a:t>
            </a:r>
            <a:r>
              <a:rPr lang="en-ID" sz="2000" dirty="0" err="1"/>
              <a:t>padat</a:t>
            </a:r>
            <a:endParaRPr lang="en-ID" sz="2000" dirty="0"/>
          </a:p>
          <a:p>
            <a:pPr marL="342900" indent="-342900" algn="just">
              <a:buAutoNum type="arabicPeriod"/>
            </a:pPr>
            <a:r>
              <a:rPr lang="en-ID" sz="2000" dirty="0" err="1"/>
              <a:t>Daging</a:t>
            </a:r>
            <a:r>
              <a:rPr lang="en-ID" sz="2000" dirty="0"/>
              <a:t> </a:t>
            </a:r>
            <a:r>
              <a:rPr lang="en-ID" sz="2000" dirty="0" err="1"/>
              <a:t>berserat</a:t>
            </a:r>
            <a:r>
              <a:rPr lang="en-ID" sz="2000" dirty="0"/>
              <a:t> </a:t>
            </a:r>
            <a:r>
              <a:rPr lang="en-ID" sz="2000" dirty="0" err="1"/>
              <a:t>halus</a:t>
            </a:r>
            <a:r>
              <a:rPr lang="en-ID" sz="2000" dirty="0"/>
              <a:t> dan </a:t>
            </a:r>
            <a:r>
              <a:rPr lang="en-ID" sz="2000" dirty="0" err="1"/>
              <a:t>sedikit</a:t>
            </a:r>
            <a:r>
              <a:rPr lang="en-ID" sz="2000" dirty="0"/>
              <a:t> </a:t>
            </a:r>
            <a:r>
              <a:rPr lang="en-ID" sz="2000" dirty="0" err="1"/>
              <a:t>berlemak</a:t>
            </a:r>
            <a:endParaRPr lang="en-ID" sz="2000" dirty="0"/>
          </a:p>
          <a:p>
            <a:pPr marL="342900" indent="-342900" algn="just">
              <a:buAutoNum type="arabicPeriod"/>
            </a:pPr>
            <a:r>
              <a:rPr lang="en-ID" sz="2000" dirty="0" err="1"/>
              <a:t>Mengandung</a:t>
            </a:r>
            <a:r>
              <a:rPr lang="en-ID" sz="2000" dirty="0"/>
              <a:t> protein, lemak, </a:t>
            </a:r>
            <a:r>
              <a:rPr lang="en-ID" sz="2000" dirty="0" err="1"/>
              <a:t>kalsium</a:t>
            </a:r>
            <a:r>
              <a:rPr lang="en-ID" sz="2000" dirty="0"/>
              <a:t>, </a:t>
            </a:r>
            <a:r>
              <a:rPr lang="en-ID" sz="2000" dirty="0" err="1"/>
              <a:t>fosfor</a:t>
            </a:r>
            <a:r>
              <a:rPr lang="en-ID" sz="2000" dirty="0"/>
              <a:t>, </a:t>
            </a:r>
            <a:r>
              <a:rPr lang="en-ID" sz="2000" dirty="0" err="1"/>
              <a:t>basi</a:t>
            </a:r>
            <a:r>
              <a:rPr lang="en-ID" sz="2000" dirty="0"/>
              <a:t>, vitamin A, vitamin B1, vitamin K, vitamin D, dan vitamin 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C8EF3-09B2-41F9-BEFF-6DAD28049378}"/>
              </a:ext>
            </a:extLst>
          </p:cNvPr>
          <p:cNvSpPr/>
          <p:nvPr/>
        </p:nvSpPr>
        <p:spPr>
          <a:xfrm>
            <a:off x="7977810" y="5715298"/>
            <a:ext cx="4081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Sumber</a:t>
            </a:r>
            <a:r>
              <a:rPr lang="en-US" dirty="0"/>
              <a:t>: husandautamahospital.com &amp; health.kompas.com &amp; helosehat.com &amp;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134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9727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18000">
        <p15:prstTrans prst="crush"/>
      </p:transition>
    </mc:Choice>
    <mc:Fallback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A084B22-E941-4B5E-BD3A-7ABA04746F83}"/>
              </a:ext>
            </a:extLst>
          </p:cNvPr>
          <p:cNvGrpSpPr/>
          <p:nvPr/>
        </p:nvGrpSpPr>
        <p:grpSpPr>
          <a:xfrm>
            <a:off x="410817" y="477078"/>
            <a:ext cx="10800522" cy="1237629"/>
            <a:chOff x="450574" y="477078"/>
            <a:chExt cx="10800522" cy="12376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C5EB01-60A2-4E81-A688-73BC8DCB69E4}"/>
                </a:ext>
              </a:extLst>
            </p:cNvPr>
            <p:cNvSpPr/>
            <p:nvPr/>
          </p:nvSpPr>
          <p:spPr>
            <a:xfrm>
              <a:off x="450574" y="681037"/>
              <a:ext cx="10296939" cy="10336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A8BC54D-7A9F-4DF8-8734-E238AFFA3ED4}"/>
                </a:ext>
              </a:extLst>
            </p:cNvPr>
            <p:cNvSpPr/>
            <p:nvPr/>
          </p:nvSpPr>
          <p:spPr>
            <a:xfrm>
              <a:off x="838200" y="477078"/>
              <a:ext cx="10412896" cy="103367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A3979B-9FFB-4FD4-BDFD-078D04379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CIRI- CIRI DAN KANDUNGAN DAGING KERBAU</a:t>
            </a:r>
            <a:endParaRPr lang="en-I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63EAA1-A5FE-4CD9-B91B-0FE4EE81D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149" y="4232293"/>
            <a:ext cx="3713633" cy="1822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B0DCEB-986D-42EF-9BA5-6E68BD68AE4D}"/>
              </a:ext>
            </a:extLst>
          </p:cNvPr>
          <p:cNvSpPr txBox="1"/>
          <p:nvPr/>
        </p:nvSpPr>
        <p:spPr>
          <a:xfrm>
            <a:off x="4581938" y="2241465"/>
            <a:ext cx="70899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dirty="0" err="1"/>
              <a:t>Daging</a:t>
            </a:r>
            <a:r>
              <a:rPr lang="en-US" sz="2400" dirty="0"/>
              <a:t> </a:t>
            </a:r>
            <a:r>
              <a:rPr lang="en-US" sz="2400" dirty="0" err="1"/>
              <a:t>kerbau</a:t>
            </a:r>
            <a:r>
              <a:rPr lang="en-US" sz="2400" dirty="0"/>
              <a:t> </a:t>
            </a:r>
            <a:r>
              <a:rPr lang="en-US" sz="2400" dirty="0" err="1"/>
              <a:t>berwarna</a:t>
            </a:r>
            <a:r>
              <a:rPr lang="en-US" sz="2400" dirty="0"/>
              <a:t>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agak</a:t>
            </a:r>
            <a:r>
              <a:rPr lang="en-US" sz="2400" dirty="0"/>
              <a:t> </a:t>
            </a:r>
            <a:r>
              <a:rPr lang="en-US" sz="2400" dirty="0" err="1"/>
              <a:t>gelap</a:t>
            </a:r>
            <a:endParaRPr lang="en-US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tekstur</a:t>
            </a:r>
            <a:r>
              <a:rPr lang="en-ID" sz="2400" dirty="0"/>
              <a:t> </a:t>
            </a:r>
            <a:r>
              <a:rPr lang="en-ID" sz="2400" dirty="0" err="1"/>
              <a:t>serat</a:t>
            </a:r>
            <a:r>
              <a:rPr lang="en-ID" sz="2400" dirty="0"/>
              <a:t> yang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kasar</a:t>
            </a:r>
            <a:r>
              <a:rPr lang="en-ID" sz="2400" dirty="0"/>
              <a:t> </a:t>
            </a:r>
            <a:r>
              <a:rPr lang="en-ID" sz="2400" dirty="0" err="1"/>
              <a:t>dibandingkan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sapi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Kandungan</a:t>
            </a:r>
            <a:r>
              <a:rPr lang="en-ID" sz="2400" dirty="0"/>
              <a:t> lemak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kerbau</a:t>
            </a:r>
            <a:r>
              <a:rPr lang="en-ID" sz="2400" dirty="0"/>
              <a:t> </a:t>
            </a:r>
            <a:r>
              <a:rPr lang="en-ID" sz="2400" dirty="0" err="1"/>
              <a:t>relatif</a:t>
            </a:r>
            <a:r>
              <a:rPr lang="en-ID" sz="2400" dirty="0"/>
              <a:t> </a:t>
            </a:r>
            <a:r>
              <a:rPr lang="en-ID" sz="2400" dirty="0" err="1"/>
              <a:t>rendah</a:t>
            </a:r>
            <a:r>
              <a:rPr lang="en-ID" sz="2400" dirty="0"/>
              <a:t> </a:t>
            </a:r>
            <a:r>
              <a:rPr lang="en-ID" sz="2400" dirty="0" err="1"/>
              <a:t>daripada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sapi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/>
              <a:t> </a:t>
            </a:r>
            <a:r>
              <a:rPr lang="en-US" sz="2400" dirty="0" err="1"/>
              <a:t>Mengandung</a:t>
            </a:r>
            <a:r>
              <a:rPr lang="en-US" sz="2400" dirty="0"/>
              <a:t> protein, lemak, </a:t>
            </a:r>
            <a:r>
              <a:rPr lang="en-US" sz="2400" dirty="0" err="1"/>
              <a:t>kalsium</a:t>
            </a:r>
            <a:r>
              <a:rPr lang="en-US" sz="2400" dirty="0"/>
              <a:t>, </a:t>
            </a:r>
            <a:r>
              <a:rPr lang="en-US" sz="2400" dirty="0" err="1"/>
              <a:t>fosfor</a:t>
            </a:r>
            <a:r>
              <a:rPr lang="en-US" sz="2400" dirty="0"/>
              <a:t>, </a:t>
            </a:r>
            <a:r>
              <a:rPr lang="en-US" sz="2400" dirty="0" err="1"/>
              <a:t>besi</a:t>
            </a:r>
            <a:r>
              <a:rPr lang="en-US" sz="2400" dirty="0"/>
              <a:t>, dan vitamin B1</a:t>
            </a:r>
            <a:endParaRPr lang="en-ID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FEB556-C85E-4ED8-924E-444D1EC8B165}"/>
              </a:ext>
            </a:extLst>
          </p:cNvPr>
          <p:cNvSpPr/>
          <p:nvPr/>
        </p:nvSpPr>
        <p:spPr>
          <a:xfrm>
            <a:off x="7792278" y="5853797"/>
            <a:ext cx="42009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133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4732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4000">
        <p15:prstTrans prst="airplane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CCB764E-8B27-4B1F-BFE8-99A06813B15E}"/>
              </a:ext>
            </a:extLst>
          </p:cNvPr>
          <p:cNvGrpSpPr/>
          <p:nvPr/>
        </p:nvGrpSpPr>
        <p:grpSpPr>
          <a:xfrm>
            <a:off x="695739" y="409091"/>
            <a:ext cx="11231218" cy="1237629"/>
            <a:chOff x="450574" y="477078"/>
            <a:chExt cx="10800522" cy="12376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E32B1A-2C7B-4D40-A168-4A163B069D76}"/>
                </a:ext>
              </a:extLst>
            </p:cNvPr>
            <p:cNvSpPr/>
            <p:nvPr/>
          </p:nvSpPr>
          <p:spPr>
            <a:xfrm>
              <a:off x="450574" y="681037"/>
              <a:ext cx="10296939" cy="10336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2679E9B-9DC2-496C-8CA5-151A013F4E21}"/>
                </a:ext>
              </a:extLst>
            </p:cNvPr>
            <p:cNvSpPr/>
            <p:nvPr/>
          </p:nvSpPr>
          <p:spPr>
            <a:xfrm>
              <a:off x="838200" y="477078"/>
              <a:ext cx="10412896" cy="103367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4D1B65-97CA-4796-B6B6-665EBDE6B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pPr algn="ctr"/>
            <a:r>
              <a:rPr lang="en-US" dirty="0"/>
              <a:t>CIRI- CIRI DAN KANDUNGAN DAGING KAMBING</a:t>
            </a:r>
            <a:endParaRPr lang="en-I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08764D5-7194-40A0-A863-64F6986FA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461" y="4329733"/>
            <a:ext cx="4060618" cy="20303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F0FB56-FB88-4D36-B463-55222EF46BFB}"/>
              </a:ext>
            </a:extLst>
          </p:cNvPr>
          <p:cNvSpPr txBox="1"/>
          <p:nvPr/>
        </p:nvSpPr>
        <p:spPr>
          <a:xfrm>
            <a:off x="3829878" y="1974574"/>
            <a:ext cx="76067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kambing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empuk</a:t>
            </a:r>
            <a:r>
              <a:rPr lang="en-ID" sz="2400" dirty="0"/>
              <a:t> </a:t>
            </a:r>
            <a:r>
              <a:rPr lang="en-ID" sz="2400" dirty="0" err="1"/>
              <a:t>daripada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sapi</a:t>
            </a:r>
            <a:r>
              <a:rPr lang="en-ID" sz="2400" dirty="0"/>
              <a:t> dan </a:t>
            </a:r>
            <a:r>
              <a:rPr lang="en-ID" sz="2400" dirty="0" err="1"/>
              <a:t>kerbau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Serat</a:t>
            </a:r>
            <a:r>
              <a:rPr lang="en-ID" sz="2400" dirty="0"/>
              <a:t> </a:t>
            </a:r>
            <a:r>
              <a:rPr lang="en-ID" sz="2400" dirty="0" err="1"/>
              <a:t>dagingnya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halus</a:t>
            </a:r>
            <a:r>
              <a:rPr lang="en-ID" sz="2400" dirty="0"/>
              <a:t> dan </a:t>
            </a:r>
            <a:r>
              <a:rPr lang="en-ID" sz="2400" dirty="0" err="1"/>
              <a:t>mempunyai</a:t>
            </a:r>
            <a:r>
              <a:rPr lang="en-ID" sz="2400" dirty="0"/>
              <a:t> rasa dan aroma yang </a:t>
            </a:r>
            <a:r>
              <a:rPr lang="en-ID" sz="2400" dirty="0" err="1"/>
              <a:t>khas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Mengandung</a:t>
            </a:r>
            <a:r>
              <a:rPr lang="en-ID" sz="2400" dirty="0"/>
              <a:t> </a:t>
            </a:r>
            <a:r>
              <a:rPr lang="en-US" sz="2400" dirty="0"/>
              <a:t>protein, lemak, </a:t>
            </a:r>
            <a:r>
              <a:rPr lang="en-US" sz="2400" dirty="0" err="1"/>
              <a:t>kalsium</a:t>
            </a:r>
            <a:r>
              <a:rPr lang="en-US" sz="2400" dirty="0"/>
              <a:t>, </a:t>
            </a:r>
            <a:r>
              <a:rPr lang="en-US" sz="2400" dirty="0" err="1"/>
              <a:t>fosfor</a:t>
            </a:r>
            <a:r>
              <a:rPr lang="en-US" sz="2400" dirty="0"/>
              <a:t>, </a:t>
            </a:r>
            <a:r>
              <a:rPr lang="en-US" sz="2400" dirty="0" err="1"/>
              <a:t>besi</a:t>
            </a:r>
            <a:r>
              <a:rPr lang="en-US" sz="2400" dirty="0"/>
              <a:t>, dan vitamin B1</a:t>
            </a:r>
            <a:endParaRPr lang="en-ID" sz="2400" dirty="0"/>
          </a:p>
          <a:p>
            <a:pPr marL="342900" indent="-342900">
              <a:buAutoNum type="arabicPeriod"/>
            </a:pP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3A0F0C-1CAD-46BB-AB08-23CFA6155539}"/>
              </a:ext>
            </a:extLst>
          </p:cNvPr>
          <p:cNvSpPr/>
          <p:nvPr/>
        </p:nvSpPr>
        <p:spPr>
          <a:xfrm>
            <a:off x="8980364" y="6244950"/>
            <a:ext cx="2792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133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77133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2000">
        <p15:prstTrans prst="airplane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C9BC011-4073-4B9E-B148-19B5040F3AEE}"/>
              </a:ext>
            </a:extLst>
          </p:cNvPr>
          <p:cNvGrpSpPr/>
          <p:nvPr/>
        </p:nvGrpSpPr>
        <p:grpSpPr>
          <a:xfrm>
            <a:off x="602974" y="453059"/>
            <a:ext cx="10750826" cy="1237629"/>
            <a:chOff x="450574" y="477078"/>
            <a:chExt cx="10800522" cy="12376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0CF19B-BEDD-401D-B515-FF21004D2EF3}"/>
                </a:ext>
              </a:extLst>
            </p:cNvPr>
            <p:cNvSpPr/>
            <p:nvPr/>
          </p:nvSpPr>
          <p:spPr>
            <a:xfrm>
              <a:off x="450574" y="681037"/>
              <a:ext cx="10296939" cy="10336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0F6953-4C4F-4831-BAF8-77FEE2452D54}"/>
                </a:ext>
              </a:extLst>
            </p:cNvPr>
            <p:cNvSpPr/>
            <p:nvPr/>
          </p:nvSpPr>
          <p:spPr>
            <a:xfrm>
              <a:off x="838200" y="477078"/>
              <a:ext cx="10412896" cy="103367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2F296D-CDB3-4EE9-90E4-1A273DD9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CIRI- CIRI DAN KANDUNGAN DAGING BABI</a:t>
            </a:r>
            <a:endParaRPr lang="en-I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6B925A-13EE-46AB-9FCE-C7942B3DC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956" y="4321416"/>
            <a:ext cx="3584713" cy="23854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306DE-144C-4B44-BF0C-CE656F0270C2}"/>
              </a:ext>
            </a:extLst>
          </p:cNvPr>
          <p:cNvSpPr txBox="1"/>
          <p:nvPr/>
        </p:nvSpPr>
        <p:spPr>
          <a:xfrm>
            <a:off x="4187687" y="2093843"/>
            <a:ext cx="75007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yang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pucat</a:t>
            </a:r>
            <a:r>
              <a:rPr lang="en-ID" sz="2400" dirty="0"/>
              <a:t> </a:t>
            </a:r>
            <a:r>
              <a:rPr lang="en-ID" sz="2400" dirty="0" err="1"/>
              <a:t>daripada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sapi</a:t>
            </a:r>
            <a:r>
              <a:rPr lang="en-ID" sz="2400" dirty="0"/>
              <a:t>, </a:t>
            </a:r>
            <a:r>
              <a:rPr lang="en-ID" sz="2400" dirty="0" err="1"/>
              <a:t>warnanya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mendekati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ayam</a:t>
            </a:r>
            <a:r>
              <a:rPr lang="en-ID" sz="2400" dirty="0"/>
              <a:t> </a:t>
            </a:r>
          </a:p>
          <a:p>
            <a:pPr marL="342900" indent="-342900" algn="just">
              <a:buAutoNum type="arabicPeriod"/>
            </a:pPr>
            <a:r>
              <a:rPr lang="en-ID" sz="2400" dirty="0" err="1"/>
              <a:t>Tekstur</a:t>
            </a:r>
            <a:r>
              <a:rPr lang="en-ID" sz="2400" dirty="0"/>
              <a:t> lemak </a:t>
            </a: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babi</a:t>
            </a:r>
            <a:r>
              <a:rPr lang="en-ID" sz="2400" dirty="0"/>
              <a:t> </a:t>
            </a:r>
            <a:r>
              <a:rPr lang="en-ID" sz="2400" dirty="0" err="1"/>
              <a:t>elastis</a:t>
            </a:r>
            <a:r>
              <a:rPr lang="en-ID" sz="2400" dirty="0"/>
              <a:t> </a:t>
            </a: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mudah</a:t>
            </a:r>
            <a:r>
              <a:rPr lang="en-ID" sz="2400" dirty="0"/>
              <a:t> </a:t>
            </a:r>
            <a:r>
              <a:rPr lang="en-ID" sz="2400" dirty="0" err="1"/>
              <a:t>diregangkan</a:t>
            </a:r>
            <a:endParaRPr lang="en-ID" sz="2400" dirty="0"/>
          </a:p>
          <a:p>
            <a:pPr marL="342900" indent="-342900" algn="just">
              <a:buAutoNum type="arabicPeriod"/>
            </a:pPr>
            <a:r>
              <a:rPr lang="en-ID" sz="2400" dirty="0" err="1"/>
              <a:t>Daging</a:t>
            </a:r>
            <a:r>
              <a:rPr lang="en-ID" sz="2400" dirty="0"/>
              <a:t> </a:t>
            </a:r>
            <a:r>
              <a:rPr lang="en-ID" sz="2400" dirty="0" err="1"/>
              <a:t>babi</a:t>
            </a:r>
            <a:r>
              <a:rPr lang="en-ID" sz="2400" dirty="0"/>
              <a:t>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serat</a:t>
            </a:r>
            <a:r>
              <a:rPr lang="en-ID" sz="2400" dirty="0"/>
              <a:t> yang </a:t>
            </a:r>
            <a:r>
              <a:rPr lang="en-ID" sz="2400" dirty="0" err="1"/>
              <a:t>terlihat</a:t>
            </a:r>
            <a:r>
              <a:rPr lang="en-ID" sz="2400" dirty="0"/>
              <a:t> </a:t>
            </a:r>
            <a:r>
              <a:rPr lang="en-ID" sz="2400" dirty="0" err="1"/>
              <a:t>samar</a:t>
            </a:r>
            <a:r>
              <a:rPr lang="en-ID" sz="2400" dirty="0"/>
              <a:t> dan </a:t>
            </a:r>
            <a:r>
              <a:rPr lang="en-ID" sz="2400" dirty="0" err="1"/>
              <a:t>sangat</a:t>
            </a:r>
            <a:r>
              <a:rPr lang="en-ID" sz="2400" dirty="0"/>
              <a:t> </a:t>
            </a:r>
            <a:r>
              <a:rPr lang="en-ID" sz="2400" dirty="0" err="1"/>
              <a:t>renggang</a:t>
            </a:r>
            <a:endParaRPr lang="en-ID" sz="2400" dirty="0"/>
          </a:p>
          <a:p>
            <a:pPr marL="342900" indent="-342900" algn="just">
              <a:buFontTx/>
              <a:buAutoNum type="arabicPeriod"/>
            </a:pPr>
            <a:r>
              <a:rPr lang="en-ID" sz="2400" dirty="0" err="1"/>
              <a:t>Mengandung</a:t>
            </a:r>
            <a:r>
              <a:rPr lang="en-ID" sz="2400" dirty="0"/>
              <a:t> </a:t>
            </a:r>
            <a:r>
              <a:rPr lang="en-US" sz="2400" dirty="0"/>
              <a:t>protein, lemak, </a:t>
            </a:r>
            <a:r>
              <a:rPr lang="en-US" sz="2400" dirty="0" err="1"/>
              <a:t>kalsium</a:t>
            </a:r>
            <a:r>
              <a:rPr lang="en-US" sz="2400" dirty="0"/>
              <a:t>, </a:t>
            </a:r>
            <a:r>
              <a:rPr lang="en-US" sz="2400" dirty="0" err="1"/>
              <a:t>fosfor</a:t>
            </a:r>
            <a:r>
              <a:rPr lang="en-US" sz="2400" dirty="0"/>
              <a:t>, </a:t>
            </a:r>
            <a:r>
              <a:rPr lang="en-US" sz="2400" dirty="0" err="1"/>
              <a:t>besi</a:t>
            </a:r>
            <a:r>
              <a:rPr lang="en-US" sz="2400" dirty="0"/>
              <a:t>, dan vitamin B1</a:t>
            </a:r>
            <a:endParaRPr lang="en-ID" sz="2400" dirty="0"/>
          </a:p>
          <a:p>
            <a:endParaRPr lang="en-ID" dirty="0"/>
          </a:p>
          <a:p>
            <a:pPr marL="342900" indent="-342900">
              <a:buAutoNum type="arabicPeriod"/>
            </a:pP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6428A5-5B2B-4A2B-A25B-7C08CB9F6ED4}"/>
              </a:ext>
            </a:extLst>
          </p:cNvPr>
          <p:cNvSpPr/>
          <p:nvPr/>
        </p:nvSpPr>
        <p:spPr>
          <a:xfrm>
            <a:off x="9006869" y="6200982"/>
            <a:ext cx="2792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133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16545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4000">
        <p15:prstTrans prst="airplane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D506FA-47BB-4070-A446-375B6343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178" y="701951"/>
            <a:ext cx="6309643" cy="545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5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allOve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1125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Tugas Prakarya Christella Cindy W</vt:lpstr>
      <vt:lpstr>SOAL</vt:lpstr>
      <vt:lpstr>PowerPoint Presentation</vt:lpstr>
      <vt:lpstr>PowerPoint Presentation</vt:lpstr>
      <vt:lpstr>CIRI- CIRI UDANG JERBUNG</vt:lpstr>
      <vt:lpstr>CIRI- CIRI UDANG FLOWER</vt:lpstr>
      <vt:lpstr>CIRI- CIRI UDANG WINDU</vt:lpstr>
      <vt:lpstr>CIRI- CIRI UDANG COKONG</vt:lpstr>
      <vt:lpstr>CIRI- CIRI UDANG DOGOL</vt:lpstr>
      <vt:lpstr>CIRI- CIRI UDANG KUCING</vt:lpstr>
      <vt:lpstr>CIRI- CIRI UDANG BARONG</vt:lpstr>
      <vt:lpstr>CIRI- CIRI UDANG REBON</vt:lpstr>
      <vt:lpstr>SPESIES RUMPUT LAUT DI INDONESIA</vt:lpstr>
      <vt:lpstr>SPESIES RUMPUT LAUT DI INDONESIA</vt:lpstr>
      <vt:lpstr>SPESIES RUMPUT LAUT DI INDONESIA</vt:lpstr>
      <vt:lpstr>SPESIES RUMPUT LAUT DI INDONESIA</vt:lpstr>
      <vt:lpstr>SPESIES RUMPUT LAUT DI INDONESIA</vt:lpstr>
      <vt:lpstr>SPESIES RUMPUT LAUT DI INDONESIA</vt:lpstr>
      <vt:lpstr>SPESIES RUMPUT LAUT DI INDONESIA</vt:lpstr>
      <vt:lpstr>CIRI- CIRI DAN KANDUNGAN DAGING SAPI</vt:lpstr>
      <vt:lpstr>CIRI- CIRI DAN KANDUNGAN DAGING KERBAU</vt:lpstr>
      <vt:lpstr>CIRI- CIRI DAN KANDUNGAN DAGING KAMBING</vt:lpstr>
      <vt:lpstr>CIRI- CIRI DAN KANDUNGAN DAGING BABI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Prakarya Christella Cindy W</dc:title>
  <dc:creator>Christella Cindy</dc:creator>
  <cp:lastModifiedBy>Christella Cindy</cp:lastModifiedBy>
  <cp:revision>43</cp:revision>
  <dcterms:created xsi:type="dcterms:W3CDTF">2020-08-11T09:11:10Z</dcterms:created>
  <dcterms:modified xsi:type="dcterms:W3CDTF">2020-08-11T16:00:35Z</dcterms:modified>
</cp:coreProperties>
</file>